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632" r:id="rId3"/>
    <p:sldId id="639" r:id="rId4"/>
    <p:sldId id="631" r:id="rId5"/>
    <p:sldId id="257" r:id="rId6"/>
    <p:sldId id="633" r:id="rId7"/>
    <p:sldId id="621" r:id="rId8"/>
    <p:sldId id="623" r:id="rId9"/>
    <p:sldId id="619" r:id="rId10"/>
    <p:sldId id="630" r:id="rId11"/>
    <p:sldId id="458" r:id="rId12"/>
    <p:sldId id="459" r:id="rId13"/>
    <p:sldId id="460" r:id="rId14"/>
    <p:sldId id="624" r:id="rId15"/>
    <p:sldId id="622" r:id="rId16"/>
    <p:sldId id="464" r:id="rId17"/>
    <p:sldId id="465" r:id="rId18"/>
    <p:sldId id="625" r:id="rId19"/>
    <p:sldId id="634" r:id="rId20"/>
    <p:sldId id="635" r:id="rId21"/>
    <p:sldId id="636" r:id="rId22"/>
    <p:sldId id="637" r:id="rId23"/>
    <p:sldId id="317" r:id="rId24"/>
    <p:sldId id="318" r:id="rId25"/>
    <p:sldId id="319" r:id="rId26"/>
    <p:sldId id="365" r:id="rId27"/>
    <p:sldId id="367" r:id="rId28"/>
    <p:sldId id="638" r:id="rId29"/>
    <p:sldId id="369" r:id="rId30"/>
    <p:sldId id="374" r:id="rId31"/>
    <p:sldId id="375" r:id="rId32"/>
    <p:sldId id="640" r:id="rId33"/>
    <p:sldId id="401" r:id="rId34"/>
    <p:sldId id="379" r:id="rId35"/>
    <p:sldId id="620" r:id="rId36"/>
    <p:sldId id="628" r:id="rId37"/>
    <p:sldId id="62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0546"/>
    <a:srgbClr val="FF00FF"/>
    <a:srgbClr val="08FFFF"/>
    <a:srgbClr val="ABACAB"/>
    <a:srgbClr val="AFAFAB"/>
    <a:srgbClr val="B3B2B0"/>
    <a:srgbClr val="ED7D3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0"/>
    <p:restoredTop sz="80742"/>
  </p:normalViewPr>
  <p:slideViewPr>
    <p:cSldViewPr snapToGrid="0" snapToObjects="1">
      <p:cViewPr varScale="1">
        <p:scale>
          <a:sx n="117" d="100"/>
          <a:sy n="117" d="100"/>
        </p:scale>
        <p:origin x="33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E06AA-9CAD-494E-B9E6-97BA3A90000C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FA36A-15C4-194E-8BEC-8B7EFFC07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4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89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F097928-90FF-8C4C-BB73-B8ADC63F62F8}" type="slidenum">
              <a:rPr lang="en-US" sz="1100">
                <a:latin typeface="Times New Roman" charset="0"/>
              </a:rPr>
              <a:pPr/>
              <a:t>13</a:t>
            </a:fld>
            <a:endParaRPr lang="en-US" sz="1100">
              <a:latin typeface="Times New Roman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60388" y="939800"/>
            <a:ext cx="5726112" cy="3221038"/>
          </a:xfrm>
          <a:solidFill>
            <a:srgbClr val="FFFFFF"/>
          </a:solidFill>
          <a:ln/>
        </p:spPr>
      </p:sp>
      <p:sp>
        <p:nvSpPr>
          <p:cNvPr id="4608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4575" y="4473575"/>
            <a:ext cx="4760913" cy="35750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defTabSz="449263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6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44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58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B45F4BB-A94F-BE44-819F-A7C73D0199F4}" type="slidenum">
              <a:rPr lang="en-US" sz="1100">
                <a:latin typeface="Times New Roman" charset="0"/>
              </a:rPr>
              <a:pPr/>
              <a:t>16</a:t>
            </a:fld>
            <a:endParaRPr lang="en-US" sz="110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04850"/>
            <a:ext cx="6259512" cy="3522663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00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F7A4BF3-6CAD-5949-8F59-331DEA0DAD3C}" type="slidenum">
              <a:rPr lang="en-US" sz="1100">
                <a:latin typeface="Times New Roman" charset="0"/>
              </a:rPr>
              <a:pPr/>
              <a:t>17</a:t>
            </a:fld>
            <a:endParaRPr lang="en-US" sz="110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04850"/>
            <a:ext cx="6259512" cy="3522663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46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70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3624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935C13-6AED-4181-B572-93462A9A1267}" type="slidenum">
              <a:rPr lang="en-US"/>
              <a:pPr/>
              <a:t>23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400800" cy="3600450"/>
          </a:xfrm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1226"/>
            <a:ext cx="5852160" cy="4321852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064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0760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303FA7-2B9D-4474-ADAD-1C0119FCD046}" type="slidenum">
              <a:rPr lang="en-US"/>
              <a:pPr/>
              <a:t>29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5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03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7C4F-F342-4E4F-BDF4-6D69381014F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35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13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18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7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8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5BAB335-05D9-F14D-B0B7-F02DEAF4C799}" type="slidenum">
              <a:rPr lang="en-US" sz="1100">
                <a:latin typeface="Times New Roman" charset="0"/>
              </a:rPr>
              <a:pPr/>
              <a:t>11</a:t>
            </a:fld>
            <a:endParaRPr lang="en-US" sz="110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60388" y="939800"/>
            <a:ext cx="5726112" cy="3222625"/>
          </a:xfrm>
          <a:solidFill>
            <a:srgbClr val="FFFFFF"/>
          </a:solidFill>
          <a:ln/>
        </p:spPr>
      </p:sp>
      <p:sp>
        <p:nvSpPr>
          <p:cNvPr id="4198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4575" y="4473575"/>
            <a:ext cx="4760913" cy="35750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defTabSz="449263">
              <a:buFontTx/>
              <a:buChar char="•"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3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52947ED-D3AA-BE4C-B707-71284FEC422B}" type="slidenum">
              <a:rPr lang="en-US" sz="1100">
                <a:latin typeface="Times New Roman" charset="0"/>
              </a:rPr>
              <a:pPr/>
              <a:t>12</a:t>
            </a:fld>
            <a:endParaRPr lang="en-US" sz="1100">
              <a:latin typeface="Times New Roma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60388" y="939800"/>
            <a:ext cx="5726112" cy="3221038"/>
          </a:xfrm>
          <a:solidFill>
            <a:srgbClr val="FFFFFF"/>
          </a:solidFill>
          <a:ln/>
        </p:spPr>
      </p:sp>
      <p:sp>
        <p:nvSpPr>
          <p:cNvPr id="4403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4575" y="4473575"/>
            <a:ext cx="4760913" cy="35750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defTabSz="449263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8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62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2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1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9866"/>
            <a:ext cx="11582400" cy="6397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1" y="990600"/>
            <a:ext cx="5712179" cy="5486400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spcBef>
                <a:spcPts val="100"/>
              </a:spcBef>
              <a:spcAft>
                <a:spcPts val="100"/>
              </a:spcAft>
              <a:buSzPct val="100000"/>
              <a:buFont typeface="LucidaGrande" charset="0"/>
              <a:buChar char="•"/>
              <a:defRPr sz="2400"/>
            </a:lvl1pPr>
            <a:lvl2pPr marL="457178" indent="-182870">
              <a:spcBef>
                <a:spcPts val="75"/>
              </a:spcBef>
              <a:spcAft>
                <a:spcPts val="75"/>
              </a:spcAft>
              <a:buFont typeface="LucidaGrande" charset="0"/>
              <a:buChar char="◦"/>
              <a:defRPr sz="2000"/>
            </a:lvl2pPr>
            <a:lvl3pPr marL="640048" indent="-182870">
              <a:spcBef>
                <a:spcPts val="51"/>
              </a:spcBef>
              <a:spcAft>
                <a:spcPts val="51"/>
              </a:spcAft>
              <a:buSzPct val="100000"/>
              <a:buFont typeface="LucidaGrande" charset="0"/>
              <a:buChar char="■"/>
              <a:defRPr sz="1800"/>
            </a:lvl3pPr>
            <a:lvl4pPr marL="822918" indent="-182870">
              <a:spcBef>
                <a:spcPts val="25"/>
              </a:spcBef>
              <a:spcAft>
                <a:spcPts val="25"/>
              </a:spcAft>
              <a:buSzPct val="100000"/>
              <a:buFont typeface="LucidaGrande" charset="0"/>
              <a:buChar char="□"/>
              <a:defRPr sz="1400"/>
            </a:lvl4pPr>
            <a:lvl5pPr marL="1828294" indent="0">
              <a:buNone/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AutoShape 4"/>
          <p:cNvSpPr>
            <a:spLocks noChangeArrowheads="1"/>
          </p:cNvSpPr>
          <p:nvPr userDrawn="1"/>
        </p:nvSpPr>
        <p:spPr bwMode="auto">
          <a:xfrm>
            <a:off x="203200" y="809629"/>
            <a:ext cx="11582400" cy="10857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C01B6"/>
              </a:gs>
              <a:gs pos="100000">
                <a:srgbClr val="88A1FF"/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609570"/>
            <a:endParaRPr lang="en-US" sz="1688">
              <a:solidFill>
                <a:prstClr val="black"/>
              </a:solidFill>
              <a:latin typeface="Calibri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566400" y="6569076"/>
            <a:ext cx="14224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702C-BA5F-8D4B-B23D-DEB8E47CE4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6096001" y="990600"/>
            <a:ext cx="5712179" cy="5486400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spcBef>
                <a:spcPts val="100"/>
              </a:spcBef>
              <a:spcAft>
                <a:spcPts val="100"/>
              </a:spcAft>
              <a:buSzPct val="100000"/>
              <a:buFont typeface="LucidaGrande" charset="0"/>
              <a:buChar char="•"/>
              <a:defRPr sz="2400"/>
            </a:lvl1pPr>
            <a:lvl2pPr marL="457178" indent="-182870">
              <a:spcBef>
                <a:spcPts val="75"/>
              </a:spcBef>
              <a:spcAft>
                <a:spcPts val="75"/>
              </a:spcAft>
              <a:buFont typeface="LucidaGrande" charset="0"/>
              <a:buChar char="◦"/>
              <a:defRPr sz="2000"/>
            </a:lvl2pPr>
            <a:lvl3pPr marL="640048" indent="-182870">
              <a:spcBef>
                <a:spcPts val="51"/>
              </a:spcBef>
              <a:spcAft>
                <a:spcPts val="51"/>
              </a:spcAft>
              <a:buSzPct val="100000"/>
              <a:buFont typeface="LucidaGrande" charset="0"/>
              <a:buChar char="■"/>
              <a:defRPr sz="1800"/>
            </a:lvl3pPr>
            <a:lvl4pPr marL="822918" indent="-182870">
              <a:spcBef>
                <a:spcPts val="25"/>
              </a:spcBef>
              <a:spcAft>
                <a:spcPts val="25"/>
              </a:spcAft>
              <a:buSzPct val="100000"/>
              <a:buFont typeface="LucidaGrande" charset="0"/>
              <a:buChar char="□"/>
              <a:defRPr sz="1400"/>
            </a:lvl4pPr>
            <a:lvl5pPr marL="1828294" indent="0">
              <a:buNone/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6024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5857" y="1027190"/>
            <a:ext cx="10972800" cy="54498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613529"/>
            <a:ext cx="2743200" cy="244473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fld id="{B6F15528-21DE-4FAA-801E-634DDDAF4B2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AutoShape 4"/>
          <p:cNvSpPr>
            <a:spLocks noChangeArrowheads="1"/>
          </p:cNvSpPr>
          <p:nvPr userDrawn="1"/>
        </p:nvSpPr>
        <p:spPr bwMode="auto">
          <a:xfrm>
            <a:off x="577088" y="914402"/>
            <a:ext cx="11074400" cy="1095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C01B6"/>
              </a:gs>
              <a:gs pos="100000">
                <a:schemeClr val="accent5">
                  <a:lumMod val="90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lIns="121892" tIns="60945" rIns="121892" bIns="60945" anchor="ctr"/>
          <a:lstStyle/>
          <a:p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09600" y="6578600"/>
            <a:ext cx="10972800" cy="214315"/>
          </a:xfrm>
          <a:prstGeom prst="rect">
            <a:avLst/>
          </a:prstGeom>
        </p:spPr>
        <p:txBody>
          <a:bodyPr vert="horz" lIns="91419" tIns="45709" rIns="91419" bIns="45709" rtlCol="0" anchor="ctr"/>
          <a:lstStyle>
            <a:lvl1pPr algn="ctr">
              <a:defRPr sz="1467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2017 - Barefoot Networks Confidential &amp; Proprietary - Under NDA</a:t>
            </a:r>
          </a:p>
        </p:txBody>
      </p:sp>
    </p:spTree>
    <p:extLst>
      <p:ext uri="{BB962C8B-B14F-4D97-AF65-F5344CB8AC3E}">
        <p14:creationId xmlns:p14="http://schemas.microsoft.com/office/powerpoint/2010/main" val="92284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9866"/>
            <a:ext cx="11582400" cy="6397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990601"/>
            <a:ext cx="11582400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274313" indent="-274313">
              <a:spcBef>
                <a:spcPts val="100"/>
              </a:spcBef>
              <a:spcAft>
                <a:spcPts val="100"/>
              </a:spcAft>
              <a:buSzPct val="100000"/>
              <a:buFont typeface="LucidaGrande" charset="0"/>
              <a:buChar char="•"/>
              <a:defRPr sz="2800"/>
            </a:lvl1pPr>
            <a:lvl2pPr marL="548626" indent="-267823">
              <a:spcBef>
                <a:spcPts val="75"/>
              </a:spcBef>
              <a:spcAft>
                <a:spcPts val="75"/>
              </a:spcAft>
              <a:buFont typeface="LucidaGrande" charset="0"/>
              <a:buChar char="◦"/>
              <a:defRPr sz="2400"/>
            </a:lvl2pPr>
            <a:lvl3pPr marL="731502" indent="-214257">
              <a:spcBef>
                <a:spcPts val="51"/>
              </a:spcBef>
              <a:spcAft>
                <a:spcPts val="51"/>
              </a:spcAft>
              <a:buSzPct val="100000"/>
              <a:buFont typeface="LucidaGrande" charset="0"/>
              <a:buChar char="■"/>
              <a:defRPr sz="2000"/>
            </a:lvl3pPr>
            <a:lvl4pPr marL="914377" indent="-214257">
              <a:spcBef>
                <a:spcPts val="25"/>
              </a:spcBef>
              <a:spcAft>
                <a:spcPts val="25"/>
              </a:spcAft>
              <a:buSzPct val="100000"/>
              <a:buFont typeface="LucidaGrande" charset="0"/>
              <a:buChar char="□"/>
              <a:defRPr sz="1600"/>
            </a:lvl4pPr>
            <a:lvl5pPr marL="1828340" indent="0">
              <a:buNone/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AutoShape 4"/>
          <p:cNvSpPr>
            <a:spLocks noChangeArrowheads="1"/>
          </p:cNvSpPr>
          <p:nvPr userDrawn="1"/>
        </p:nvSpPr>
        <p:spPr bwMode="auto">
          <a:xfrm>
            <a:off x="203200" y="809629"/>
            <a:ext cx="11582400" cy="10857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C01B6"/>
              </a:gs>
              <a:gs pos="100000">
                <a:srgbClr val="88A1FF"/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88">
              <a:solidFill>
                <a:prstClr val="black"/>
              </a:solidFill>
              <a:latin typeface="Calibri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566400" y="6569076"/>
            <a:ext cx="14224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702C-BA5F-8D4B-B23D-DEB8E47CE4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59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865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2"/>
            <a:ext cx="10972800" cy="2379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751263"/>
            <a:ext cx="10972800" cy="2379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1E182-A8BB-5345-8B43-023BB4DCC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9"/>
            <a:ext cx="3352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55A99-1B70-7144-8452-2279A5C6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426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Buffer Sizing in Internet Routers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65927-062C-7A49-B7E7-85FA292A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5637" y="6243639"/>
            <a:ext cx="366764" cy="369332"/>
          </a:xfrm>
        </p:spPr>
        <p:txBody>
          <a:bodyPr/>
          <a:lstStyle>
            <a:lvl1pPr>
              <a:defRPr/>
            </a:lvl1pPr>
          </a:lstStyle>
          <a:p>
            <a:fld id="{2B647F10-1B2F-0545-8395-DA98D2C9C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06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8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3/5/19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2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8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3/5/19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6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6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0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15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abh.github.io/network_animations/animations/aimd1.htm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3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40.png"/><Relationship Id="rId9" Type="http://schemas.openxmlformats.org/officeDocument/2006/relationships/image" Target="../media/image5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3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40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668BA4-7887-ED45-A952-70B5334DB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77" y="729020"/>
            <a:ext cx="10027202" cy="5691317"/>
          </a:xfrm>
          <a:prstGeom prst="rect">
            <a:avLst/>
          </a:prstGeom>
        </p:spPr>
      </p:pic>
      <p:sp>
        <p:nvSpPr>
          <p:cNvPr id="4" name="Action Button: Forward or Next 3">
            <a:hlinkClick r:id="rId4" highlightClick="1"/>
            <a:extLst>
              <a:ext uri="{FF2B5EF4-FFF2-40B4-BE49-F238E27FC236}">
                <a16:creationId xmlns:a16="http://schemas.microsoft.com/office/drawing/2014/main" id="{F379E0F8-F27B-0343-A887-3FAD908AB518}"/>
              </a:ext>
            </a:extLst>
          </p:cNvPr>
          <p:cNvSpPr/>
          <p:nvPr/>
        </p:nvSpPr>
        <p:spPr>
          <a:xfrm>
            <a:off x="5716857" y="3061010"/>
            <a:ext cx="758283" cy="73598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0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7B06CC5A-1B58-9C41-8298-5BFFCC202A95}"/>
              </a:ext>
            </a:extLst>
          </p:cNvPr>
          <p:cNvCxnSpPr/>
          <p:nvPr/>
        </p:nvCxnSpPr>
        <p:spPr>
          <a:xfrm>
            <a:off x="6779445" y="2433735"/>
            <a:ext cx="0" cy="37397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50E9409-0322-A848-803C-5AA2D61E56E5}"/>
              </a:ext>
            </a:extLst>
          </p:cNvPr>
          <p:cNvCxnSpPr>
            <a:cxnSpLocks/>
          </p:cNvCxnSpPr>
          <p:nvPr/>
        </p:nvCxnSpPr>
        <p:spPr>
          <a:xfrm>
            <a:off x="2191045" y="6027841"/>
            <a:ext cx="56199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A028B52-B5AA-7547-9540-797C50093E2F}"/>
              </a:ext>
            </a:extLst>
          </p:cNvPr>
          <p:cNvCxnSpPr>
            <a:cxnSpLocks/>
          </p:cNvCxnSpPr>
          <p:nvPr/>
        </p:nvCxnSpPr>
        <p:spPr>
          <a:xfrm flipV="1">
            <a:off x="2191045" y="2155338"/>
            <a:ext cx="0" cy="3872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44DF1E-951F-C447-A26A-AD4287F5D8E2}"/>
                  </a:ext>
                </a:extLst>
              </p:cNvPr>
              <p:cNvSpPr txBox="1"/>
              <p:nvPr/>
            </p:nvSpPr>
            <p:spPr>
              <a:xfrm>
                <a:off x="1736257" y="3994079"/>
                <a:ext cx="466218" cy="654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44DF1E-951F-C447-A26A-AD4287F5D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257" y="3994079"/>
                <a:ext cx="466218" cy="654603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000AE76-5BFE-0A40-ACFC-BCE6E2BD1215}"/>
                  </a:ext>
                </a:extLst>
              </p:cNvPr>
              <p:cNvSpPr txBox="1"/>
              <p:nvPr/>
            </p:nvSpPr>
            <p:spPr>
              <a:xfrm>
                <a:off x="1864318" y="2385188"/>
                <a:ext cx="286360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000AE76-5BFE-0A40-ACFC-BCE6E2BD1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18" y="2385188"/>
                <a:ext cx="286360" cy="284437"/>
              </a:xfrm>
              <a:prstGeom prst="rect">
                <a:avLst/>
              </a:prstGeom>
              <a:blipFill>
                <a:blip r:embed="rId4"/>
                <a:stretch>
                  <a:fillRect l="-13043" t="-17391" r="-1304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52ED4EDB-FA62-C049-B9D7-20DEA90FFB23}"/>
              </a:ext>
            </a:extLst>
          </p:cNvPr>
          <p:cNvSpPr txBox="1"/>
          <p:nvPr/>
        </p:nvSpPr>
        <p:spPr>
          <a:xfrm flipH="1">
            <a:off x="1866895" y="1812651"/>
            <a:ext cx="81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Cambria" panose="02040503050406030204" pitchFamily="18" charset="0"/>
              </a:rPr>
              <a:t>cwnd</a:t>
            </a:r>
            <a:endParaRPr lang="en-US" i="1" dirty="0"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64FCD5-653E-F34C-B1B2-343C6D014CAC}"/>
              </a:ext>
            </a:extLst>
          </p:cNvPr>
          <p:cNvSpPr txBox="1"/>
          <p:nvPr/>
        </p:nvSpPr>
        <p:spPr>
          <a:xfrm>
            <a:off x="7136182" y="596590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9C2CE04-5EAE-684B-922E-D8002A8E486A}"/>
              </a:ext>
            </a:extLst>
          </p:cNvPr>
          <p:cNvCxnSpPr>
            <a:cxnSpLocks/>
          </p:cNvCxnSpPr>
          <p:nvPr/>
        </p:nvCxnSpPr>
        <p:spPr>
          <a:xfrm flipV="1">
            <a:off x="2136333" y="4352463"/>
            <a:ext cx="4867679" cy="1354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EE7FE2C-AB77-0746-B60E-5EF416BFF13C}"/>
              </a:ext>
            </a:extLst>
          </p:cNvPr>
          <p:cNvCxnSpPr>
            <a:cxnSpLocks/>
          </p:cNvCxnSpPr>
          <p:nvPr/>
        </p:nvCxnSpPr>
        <p:spPr>
          <a:xfrm>
            <a:off x="2136333" y="2547708"/>
            <a:ext cx="486767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CD668EFA-B7D2-8B44-A850-8A7BA0E3DFD2}"/>
              </a:ext>
            </a:extLst>
          </p:cNvPr>
          <p:cNvSpPr/>
          <p:nvPr/>
        </p:nvSpPr>
        <p:spPr>
          <a:xfrm>
            <a:off x="9080938" y="383434"/>
            <a:ext cx="672662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7F5A97-0681-C647-85C1-266347338B62}"/>
              </a:ext>
            </a:extLst>
          </p:cNvPr>
          <p:cNvCxnSpPr/>
          <p:nvPr/>
        </p:nvCxnSpPr>
        <p:spPr>
          <a:xfrm>
            <a:off x="9567483" y="499131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CB1E96-5DF8-164C-B157-46FD5FDD7D26}"/>
              </a:ext>
            </a:extLst>
          </p:cNvPr>
          <p:cNvCxnSpPr/>
          <p:nvPr/>
        </p:nvCxnSpPr>
        <p:spPr>
          <a:xfrm>
            <a:off x="9309979" y="499131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EE3988-3B55-0540-A5DC-C67E3635B565}"/>
              </a:ext>
            </a:extLst>
          </p:cNvPr>
          <p:cNvCxnSpPr/>
          <p:nvPr/>
        </p:nvCxnSpPr>
        <p:spPr>
          <a:xfrm>
            <a:off x="9753600" y="690558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F5D3D41-A398-DA4F-96D0-3BAF373A5F53}"/>
              </a:ext>
            </a:extLst>
          </p:cNvPr>
          <p:cNvCxnSpPr/>
          <p:nvPr/>
        </p:nvCxnSpPr>
        <p:spPr>
          <a:xfrm>
            <a:off x="7998373" y="690558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1">
            <a:extLst>
              <a:ext uri="{FF2B5EF4-FFF2-40B4-BE49-F238E27FC236}">
                <a16:creationId xmlns:a16="http://schemas.microsoft.com/office/drawing/2014/main" id="{5CF1770C-D7C0-934F-A8CF-593602AF761E}"/>
              </a:ext>
            </a:extLst>
          </p:cNvPr>
          <p:cNvGrpSpPr>
            <a:grpSpLocks/>
          </p:cNvGrpSpPr>
          <p:nvPr/>
        </p:nvGrpSpPr>
        <p:grpSpPr bwMode="auto">
          <a:xfrm>
            <a:off x="7174783" y="306458"/>
            <a:ext cx="963122" cy="896776"/>
            <a:chOff x="457200" y="1828800"/>
            <a:chExt cx="1143000" cy="1130300"/>
          </a:xfrm>
        </p:grpSpPr>
        <p:pic>
          <p:nvPicPr>
            <p:cNvPr id="45" name="Picture 45">
              <a:extLst>
                <a:ext uri="{FF2B5EF4-FFF2-40B4-BE49-F238E27FC236}">
                  <a16:creationId xmlns:a16="http://schemas.microsoft.com/office/drawing/2014/main" id="{C8677FAF-7AF4-6B43-BFF3-C8CAEF8E927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28800"/>
              <a:ext cx="1143000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94E05E-DA0C-D247-9F10-DE76CFB526FB}"/>
                </a:ext>
              </a:extLst>
            </p:cNvPr>
            <p:cNvSpPr txBox="1"/>
            <p:nvPr/>
          </p:nvSpPr>
          <p:spPr>
            <a:xfrm>
              <a:off x="1008063" y="2049461"/>
              <a:ext cx="390370" cy="504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A</a:t>
              </a:r>
            </a:p>
          </p:txBody>
        </p:sp>
      </p:grpSp>
      <p:grpSp>
        <p:nvGrpSpPr>
          <p:cNvPr id="47" name="Group 51">
            <a:extLst>
              <a:ext uri="{FF2B5EF4-FFF2-40B4-BE49-F238E27FC236}">
                <a16:creationId xmlns:a16="http://schemas.microsoft.com/office/drawing/2014/main" id="{22997BD3-3416-2E41-BBF8-7EAD84B1CB17}"/>
              </a:ext>
            </a:extLst>
          </p:cNvPr>
          <p:cNvGrpSpPr>
            <a:grpSpLocks/>
          </p:cNvGrpSpPr>
          <p:nvPr/>
        </p:nvGrpSpPr>
        <p:grpSpPr bwMode="auto">
          <a:xfrm>
            <a:off x="10707541" y="290960"/>
            <a:ext cx="963123" cy="870605"/>
            <a:chOff x="457200" y="1828800"/>
            <a:chExt cx="1143000" cy="1130300"/>
          </a:xfrm>
        </p:grpSpPr>
        <p:pic>
          <p:nvPicPr>
            <p:cNvPr id="48" name="Picture 52">
              <a:extLst>
                <a:ext uri="{FF2B5EF4-FFF2-40B4-BE49-F238E27FC236}">
                  <a16:creationId xmlns:a16="http://schemas.microsoft.com/office/drawing/2014/main" id="{010F7550-614B-3F4E-A5CE-45B5B9B8372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28800"/>
              <a:ext cx="1143000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23F2C5-51DA-8E4B-B546-99FD032EDF3F}"/>
                </a:ext>
              </a:extLst>
            </p:cNvPr>
            <p:cNvSpPr txBox="1"/>
            <p:nvPr/>
          </p:nvSpPr>
          <p:spPr>
            <a:xfrm>
              <a:off x="1008063" y="2049462"/>
              <a:ext cx="382760" cy="5194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B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FBFBEF-B400-A647-A14A-9C58B4D6A8C1}"/>
              </a:ext>
            </a:extLst>
          </p:cNvPr>
          <p:cNvSpPr txBox="1"/>
          <p:nvPr/>
        </p:nvSpPr>
        <p:spPr>
          <a:xfrm>
            <a:off x="10106538" y="39777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4321DF-B43A-584F-973E-06C47D41CCD4}"/>
              </a:ext>
            </a:extLst>
          </p:cNvPr>
          <p:cNvSpPr txBox="1"/>
          <p:nvPr/>
        </p:nvSpPr>
        <p:spPr>
          <a:xfrm>
            <a:off x="9253697" y="8303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2729AC-09E3-8549-8A65-AA4CBFF45716}"/>
              </a:ext>
            </a:extLst>
          </p:cNvPr>
          <p:cNvSpPr/>
          <p:nvPr/>
        </p:nvSpPr>
        <p:spPr>
          <a:xfrm>
            <a:off x="7967891" y="1165336"/>
            <a:ext cx="3049791" cy="406131"/>
          </a:xfrm>
          <a:custGeom>
            <a:avLst/>
            <a:gdLst>
              <a:gd name="connsiteX0" fmla="*/ 0 w 2764221"/>
              <a:gd name="connsiteY0" fmla="*/ 73572 h 557048"/>
              <a:gd name="connsiteX1" fmla="*/ 189186 w 2764221"/>
              <a:gd name="connsiteY1" fmla="*/ 73572 h 557048"/>
              <a:gd name="connsiteX2" fmla="*/ 336331 w 2764221"/>
              <a:gd name="connsiteY2" fmla="*/ 63062 h 557048"/>
              <a:gd name="connsiteX3" fmla="*/ 409904 w 2764221"/>
              <a:gd name="connsiteY3" fmla="*/ 52552 h 557048"/>
              <a:gd name="connsiteX4" fmla="*/ 651641 w 2764221"/>
              <a:gd name="connsiteY4" fmla="*/ 31531 h 557048"/>
              <a:gd name="connsiteX5" fmla="*/ 746235 w 2764221"/>
              <a:gd name="connsiteY5" fmla="*/ 21021 h 557048"/>
              <a:gd name="connsiteX6" fmla="*/ 1061545 w 2764221"/>
              <a:gd name="connsiteY6" fmla="*/ 0 h 557048"/>
              <a:gd name="connsiteX7" fmla="*/ 1650124 w 2764221"/>
              <a:gd name="connsiteY7" fmla="*/ 10510 h 557048"/>
              <a:gd name="connsiteX8" fmla="*/ 1744717 w 2764221"/>
              <a:gd name="connsiteY8" fmla="*/ 21021 h 557048"/>
              <a:gd name="connsiteX9" fmla="*/ 2081048 w 2764221"/>
              <a:gd name="connsiteY9" fmla="*/ 52552 h 557048"/>
              <a:gd name="connsiteX10" fmla="*/ 2123090 w 2764221"/>
              <a:gd name="connsiteY10" fmla="*/ 63062 h 557048"/>
              <a:gd name="connsiteX11" fmla="*/ 2228193 w 2764221"/>
              <a:gd name="connsiteY11" fmla="*/ 84083 h 557048"/>
              <a:gd name="connsiteX12" fmla="*/ 2312276 w 2764221"/>
              <a:gd name="connsiteY12" fmla="*/ 105103 h 557048"/>
              <a:gd name="connsiteX13" fmla="*/ 2375338 w 2764221"/>
              <a:gd name="connsiteY13" fmla="*/ 126124 h 557048"/>
              <a:gd name="connsiteX14" fmla="*/ 2406869 w 2764221"/>
              <a:gd name="connsiteY14" fmla="*/ 136635 h 557048"/>
              <a:gd name="connsiteX15" fmla="*/ 2438400 w 2764221"/>
              <a:gd name="connsiteY15" fmla="*/ 147145 h 557048"/>
              <a:gd name="connsiteX16" fmla="*/ 2490952 w 2764221"/>
              <a:gd name="connsiteY16" fmla="*/ 168166 h 557048"/>
              <a:gd name="connsiteX17" fmla="*/ 2532993 w 2764221"/>
              <a:gd name="connsiteY17" fmla="*/ 189186 h 557048"/>
              <a:gd name="connsiteX18" fmla="*/ 2617076 w 2764221"/>
              <a:gd name="connsiteY18" fmla="*/ 220717 h 557048"/>
              <a:gd name="connsiteX19" fmla="*/ 2680138 w 2764221"/>
              <a:gd name="connsiteY19" fmla="*/ 262759 h 557048"/>
              <a:gd name="connsiteX20" fmla="*/ 2701159 w 2764221"/>
              <a:gd name="connsiteY20" fmla="*/ 294290 h 557048"/>
              <a:gd name="connsiteX21" fmla="*/ 2764221 w 2764221"/>
              <a:gd name="connsiteY21" fmla="*/ 357352 h 557048"/>
              <a:gd name="connsiteX22" fmla="*/ 2743200 w 2764221"/>
              <a:gd name="connsiteY22" fmla="*/ 451945 h 557048"/>
              <a:gd name="connsiteX23" fmla="*/ 2680138 w 2764221"/>
              <a:gd name="connsiteY23" fmla="*/ 483476 h 557048"/>
              <a:gd name="connsiteX24" fmla="*/ 2522483 w 2764221"/>
              <a:gd name="connsiteY24" fmla="*/ 504497 h 557048"/>
              <a:gd name="connsiteX25" fmla="*/ 2364828 w 2764221"/>
              <a:gd name="connsiteY25" fmla="*/ 525517 h 557048"/>
              <a:gd name="connsiteX26" fmla="*/ 2280745 w 2764221"/>
              <a:gd name="connsiteY26" fmla="*/ 536028 h 557048"/>
              <a:gd name="connsiteX27" fmla="*/ 2133600 w 2764221"/>
              <a:gd name="connsiteY27" fmla="*/ 546538 h 557048"/>
              <a:gd name="connsiteX28" fmla="*/ 1776248 w 2764221"/>
              <a:gd name="connsiteY28" fmla="*/ 557048 h 557048"/>
              <a:gd name="connsiteX29" fmla="*/ 851338 w 2764221"/>
              <a:gd name="connsiteY29" fmla="*/ 536028 h 557048"/>
              <a:gd name="connsiteX30" fmla="*/ 599090 w 2764221"/>
              <a:gd name="connsiteY30" fmla="*/ 515007 h 557048"/>
              <a:gd name="connsiteX31" fmla="*/ 441435 w 2764221"/>
              <a:gd name="connsiteY31" fmla="*/ 504497 h 557048"/>
              <a:gd name="connsiteX32" fmla="*/ 199697 w 2764221"/>
              <a:gd name="connsiteY32" fmla="*/ 483476 h 557048"/>
              <a:gd name="connsiteX33" fmla="*/ 52552 w 2764221"/>
              <a:gd name="connsiteY33" fmla="*/ 483476 h 55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64221" h="557048">
                <a:moveTo>
                  <a:pt x="0" y="73572"/>
                </a:moveTo>
                <a:cubicBezTo>
                  <a:pt x="106635" y="91346"/>
                  <a:pt x="37945" y="85206"/>
                  <a:pt x="189186" y="73572"/>
                </a:cubicBezTo>
                <a:cubicBezTo>
                  <a:pt x="238214" y="69801"/>
                  <a:pt x="287379" y="67724"/>
                  <a:pt x="336331" y="63062"/>
                </a:cubicBezTo>
                <a:cubicBezTo>
                  <a:pt x="360993" y="60713"/>
                  <a:pt x="385254" y="55017"/>
                  <a:pt x="409904" y="52552"/>
                </a:cubicBezTo>
                <a:cubicBezTo>
                  <a:pt x="490386" y="44504"/>
                  <a:pt x="571253" y="40463"/>
                  <a:pt x="651641" y="31531"/>
                </a:cubicBezTo>
                <a:cubicBezTo>
                  <a:pt x="683172" y="28028"/>
                  <a:pt x="714640" y="23893"/>
                  <a:pt x="746235" y="21021"/>
                </a:cubicBezTo>
                <a:cubicBezTo>
                  <a:pt x="856899" y="10961"/>
                  <a:pt x="948883" y="6627"/>
                  <a:pt x="1061545" y="0"/>
                </a:cubicBezTo>
                <a:lnTo>
                  <a:pt x="1650124" y="10510"/>
                </a:lnTo>
                <a:cubicBezTo>
                  <a:pt x="1681834" y="11486"/>
                  <a:pt x="1713160" y="17757"/>
                  <a:pt x="1744717" y="21021"/>
                </a:cubicBezTo>
                <a:cubicBezTo>
                  <a:pt x="1953618" y="42631"/>
                  <a:pt x="1910680" y="38354"/>
                  <a:pt x="2081048" y="52552"/>
                </a:cubicBezTo>
                <a:cubicBezTo>
                  <a:pt x="2095062" y="56055"/>
                  <a:pt x="2108965" y="60035"/>
                  <a:pt x="2123090" y="63062"/>
                </a:cubicBezTo>
                <a:cubicBezTo>
                  <a:pt x="2158025" y="70548"/>
                  <a:pt x="2194298" y="72785"/>
                  <a:pt x="2228193" y="84083"/>
                </a:cubicBezTo>
                <a:cubicBezTo>
                  <a:pt x="2323878" y="115977"/>
                  <a:pt x="2172742" y="67048"/>
                  <a:pt x="2312276" y="105103"/>
                </a:cubicBezTo>
                <a:cubicBezTo>
                  <a:pt x="2333653" y="110933"/>
                  <a:pt x="2354317" y="119117"/>
                  <a:pt x="2375338" y="126124"/>
                </a:cubicBezTo>
                <a:lnTo>
                  <a:pt x="2406869" y="136635"/>
                </a:lnTo>
                <a:cubicBezTo>
                  <a:pt x="2417379" y="140138"/>
                  <a:pt x="2428114" y="143030"/>
                  <a:pt x="2438400" y="147145"/>
                </a:cubicBezTo>
                <a:cubicBezTo>
                  <a:pt x="2455917" y="154152"/>
                  <a:pt x="2473711" y="160504"/>
                  <a:pt x="2490952" y="168166"/>
                </a:cubicBezTo>
                <a:cubicBezTo>
                  <a:pt x="2505269" y="174529"/>
                  <a:pt x="2518323" y="183685"/>
                  <a:pt x="2532993" y="189186"/>
                </a:cubicBezTo>
                <a:cubicBezTo>
                  <a:pt x="2599508" y="214129"/>
                  <a:pt x="2552057" y="181706"/>
                  <a:pt x="2617076" y="220717"/>
                </a:cubicBezTo>
                <a:cubicBezTo>
                  <a:pt x="2638740" y="233715"/>
                  <a:pt x="2680138" y="262759"/>
                  <a:pt x="2680138" y="262759"/>
                </a:cubicBezTo>
                <a:cubicBezTo>
                  <a:pt x="2687145" y="273269"/>
                  <a:pt x="2692767" y="284849"/>
                  <a:pt x="2701159" y="294290"/>
                </a:cubicBezTo>
                <a:cubicBezTo>
                  <a:pt x="2720909" y="316509"/>
                  <a:pt x="2764221" y="357352"/>
                  <a:pt x="2764221" y="357352"/>
                </a:cubicBezTo>
                <a:cubicBezTo>
                  <a:pt x="2764114" y="357994"/>
                  <a:pt x="2754093" y="438328"/>
                  <a:pt x="2743200" y="451945"/>
                </a:cubicBezTo>
                <a:cubicBezTo>
                  <a:pt x="2729551" y="469006"/>
                  <a:pt x="2699884" y="477834"/>
                  <a:pt x="2680138" y="483476"/>
                </a:cubicBezTo>
                <a:cubicBezTo>
                  <a:pt x="2612447" y="502816"/>
                  <a:pt x="2620626" y="494166"/>
                  <a:pt x="2522483" y="504497"/>
                </a:cubicBezTo>
                <a:cubicBezTo>
                  <a:pt x="2450946" y="512027"/>
                  <a:pt x="2433799" y="516321"/>
                  <a:pt x="2364828" y="525517"/>
                </a:cubicBezTo>
                <a:cubicBezTo>
                  <a:pt x="2336830" y="529250"/>
                  <a:pt x="2308875" y="533471"/>
                  <a:pt x="2280745" y="536028"/>
                </a:cubicBezTo>
                <a:cubicBezTo>
                  <a:pt x="2231774" y="540480"/>
                  <a:pt x="2182731" y="544491"/>
                  <a:pt x="2133600" y="546538"/>
                </a:cubicBezTo>
                <a:cubicBezTo>
                  <a:pt x="2014534" y="551499"/>
                  <a:pt x="1895365" y="553545"/>
                  <a:pt x="1776248" y="557048"/>
                </a:cubicBezTo>
                <a:cubicBezTo>
                  <a:pt x="1634661" y="554648"/>
                  <a:pt x="1077452" y="548827"/>
                  <a:pt x="851338" y="536028"/>
                </a:cubicBezTo>
                <a:cubicBezTo>
                  <a:pt x="767099" y="531260"/>
                  <a:pt x="683277" y="520619"/>
                  <a:pt x="599090" y="515007"/>
                </a:cubicBezTo>
                <a:lnTo>
                  <a:pt x="441435" y="504497"/>
                </a:lnTo>
                <a:cubicBezTo>
                  <a:pt x="343666" y="496675"/>
                  <a:pt x="302953" y="487300"/>
                  <a:pt x="199697" y="483476"/>
                </a:cubicBezTo>
                <a:cubicBezTo>
                  <a:pt x="150682" y="481661"/>
                  <a:pt x="101600" y="483476"/>
                  <a:pt x="52552" y="483476"/>
                </a:cubicBezTo>
              </a:path>
            </a:pathLst>
          </a:custGeom>
          <a:noFill/>
          <a:ln w="28575"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2256A7-ECE9-F747-9FB3-CEDEDDC132F8}"/>
              </a:ext>
            </a:extLst>
          </p:cNvPr>
          <p:cNvSpPr txBox="1"/>
          <p:nvPr/>
        </p:nvSpPr>
        <p:spPr>
          <a:xfrm>
            <a:off x="9242688" y="117209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064111A-4175-F340-9327-B9ACA6905E59}"/>
                  </a:ext>
                </a:extLst>
              </p:cNvPr>
              <p:cNvSpPr txBox="1"/>
              <p:nvPr/>
            </p:nvSpPr>
            <p:spPr>
              <a:xfrm>
                <a:off x="5858552" y="2596065"/>
                <a:ext cx="858953" cy="441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𝑅𝑇𝑇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 2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sz="1000" b="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064111A-4175-F340-9327-B9ACA6905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552" y="2596065"/>
                <a:ext cx="858953" cy="441980"/>
              </a:xfrm>
              <a:prstGeom prst="rect">
                <a:avLst/>
              </a:prstGeom>
              <a:blipFill>
                <a:blip r:embed="rId6"/>
                <a:stretch>
                  <a:fillRect l="-1449" r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D954E5A-257C-664F-A0E3-BE4CCD7BE466}"/>
                  </a:ext>
                </a:extLst>
              </p:cNvPr>
              <p:cNvSpPr txBox="1"/>
              <p:nvPr/>
            </p:nvSpPr>
            <p:spPr>
              <a:xfrm>
                <a:off x="2428547" y="4365438"/>
                <a:ext cx="6163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𝑅𝑇𝑇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 2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000" b="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D954E5A-257C-664F-A0E3-BE4CCD7BE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547" y="4365438"/>
                <a:ext cx="616323" cy="307777"/>
              </a:xfrm>
              <a:prstGeom prst="rect">
                <a:avLst/>
              </a:prstGeom>
              <a:blipFill>
                <a:blip r:embed="rId7"/>
                <a:stretch>
                  <a:fillRect l="-2000" t="-4000" r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72DD53DA-B46A-5644-AC66-2277E190C76D}"/>
              </a:ext>
            </a:extLst>
          </p:cNvPr>
          <p:cNvGrpSpPr/>
          <p:nvPr/>
        </p:nvGrpSpPr>
        <p:grpSpPr>
          <a:xfrm>
            <a:off x="581744" y="374646"/>
            <a:ext cx="792691" cy="533427"/>
            <a:chOff x="1039172" y="1203234"/>
            <a:chExt cx="1445914" cy="1009297"/>
          </a:xfrm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2630322A-C727-E543-AAEE-DC3CF81442FF}"/>
                </a:ext>
              </a:extLst>
            </p:cNvPr>
            <p:cNvSpPr/>
            <p:nvPr/>
          </p:nvSpPr>
          <p:spPr>
            <a:xfrm>
              <a:off x="1039172" y="1203234"/>
              <a:ext cx="1445914" cy="986654"/>
            </a:xfrm>
            <a:custGeom>
              <a:avLst/>
              <a:gdLst>
                <a:gd name="connsiteX0" fmla="*/ 4014061 w 4014061"/>
                <a:gd name="connsiteY0" fmla="*/ 0 h 1821051"/>
                <a:gd name="connsiteX1" fmla="*/ 2998922 w 4014061"/>
                <a:gd name="connsiteY1" fmla="*/ 139485 h 1821051"/>
                <a:gd name="connsiteX2" fmla="*/ 2138766 w 4014061"/>
                <a:gd name="connsiteY2" fmla="*/ 457200 h 1821051"/>
                <a:gd name="connsiteX3" fmla="*/ 1464590 w 4014061"/>
                <a:gd name="connsiteY3" fmla="*/ 759417 h 1821051"/>
                <a:gd name="connsiteX4" fmla="*/ 953146 w 4014061"/>
                <a:gd name="connsiteY4" fmla="*/ 1061634 h 1821051"/>
                <a:gd name="connsiteX5" fmla="*/ 503695 w 4014061"/>
                <a:gd name="connsiteY5" fmla="*/ 1363851 h 1821051"/>
                <a:gd name="connsiteX6" fmla="*/ 139485 w 4014061"/>
                <a:gd name="connsiteY6" fmla="*/ 1650570 h 1821051"/>
                <a:gd name="connsiteX7" fmla="*/ 0 w 4014061"/>
                <a:gd name="connsiteY7" fmla="*/ 1821051 h 182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4061" h="1821051">
                  <a:moveTo>
                    <a:pt x="4014061" y="0"/>
                  </a:moveTo>
                  <a:cubicBezTo>
                    <a:pt x="3662766" y="31642"/>
                    <a:pt x="3311471" y="63285"/>
                    <a:pt x="2998922" y="139485"/>
                  </a:cubicBezTo>
                  <a:cubicBezTo>
                    <a:pt x="2686373" y="215685"/>
                    <a:pt x="2394488" y="353878"/>
                    <a:pt x="2138766" y="457200"/>
                  </a:cubicBezTo>
                  <a:cubicBezTo>
                    <a:pt x="1883044" y="560522"/>
                    <a:pt x="1662193" y="658678"/>
                    <a:pt x="1464590" y="759417"/>
                  </a:cubicBezTo>
                  <a:cubicBezTo>
                    <a:pt x="1266987" y="860156"/>
                    <a:pt x="1113295" y="960895"/>
                    <a:pt x="953146" y="1061634"/>
                  </a:cubicBezTo>
                  <a:cubicBezTo>
                    <a:pt x="792997" y="1162373"/>
                    <a:pt x="639305" y="1265695"/>
                    <a:pt x="503695" y="1363851"/>
                  </a:cubicBezTo>
                  <a:cubicBezTo>
                    <a:pt x="368085" y="1462007"/>
                    <a:pt x="223434" y="1574370"/>
                    <a:pt x="139485" y="1650570"/>
                  </a:cubicBezTo>
                  <a:cubicBezTo>
                    <a:pt x="55536" y="1726770"/>
                    <a:pt x="27768" y="1773910"/>
                    <a:pt x="0" y="1821051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E63A934-E0FB-FC49-8C99-DEEDC541DA6E}"/>
                </a:ext>
              </a:extLst>
            </p:cNvPr>
            <p:cNvCxnSpPr>
              <a:stCxn id="90" idx="0"/>
            </p:cNvCxnSpPr>
            <p:nvPr/>
          </p:nvCxnSpPr>
          <p:spPr>
            <a:xfrm flipH="1">
              <a:off x="2485085" y="1203234"/>
              <a:ext cx="1" cy="100929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93D3561F-C80F-414D-8902-282929CF3354}"/>
              </a:ext>
            </a:extLst>
          </p:cNvPr>
          <p:cNvCxnSpPr>
            <a:cxnSpLocks/>
          </p:cNvCxnSpPr>
          <p:nvPr/>
        </p:nvCxnSpPr>
        <p:spPr>
          <a:xfrm>
            <a:off x="299008" y="1208814"/>
            <a:ext cx="39009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F0296785-D34E-704A-8233-E4A1918DB770}"/>
              </a:ext>
            </a:extLst>
          </p:cNvPr>
          <p:cNvCxnSpPr>
            <a:cxnSpLocks/>
          </p:cNvCxnSpPr>
          <p:nvPr/>
        </p:nvCxnSpPr>
        <p:spPr>
          <a:xfrm flipV="1">
            <a:off x="299008" y="223997"/>
            <a:ext cx="0" cy="984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6F485A4-C3CD-BC48-896E-A48C6CA6591E}"/>
              </a:ext>
            </a:extLst>
          </p:cNvPr>
          <p:cNvGrpSpPr/>
          <p:nvPr/>
        </p:nvGrpSpPr>
        <p:grpSpPr>
          <a:xfrm>
            <a:off x="1374434" y="374644"/>
            <a:ext cx="792691" cy="533427"/>
            <a:chOff x="1039172" y="1203234"/>
            <a:chExt cx="1445914" cy="1009297"/>
          </a:xfrm>
        </p:grpSpPr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27B339AD-B933-8C4D-B615-764111474F7B}"/>
                </a:ext>
              </a:extLst>
            </p:cNvPr>
            <p:cNvSpPr/>
            <p:nvPr/>
          </p:nvSpPr>
          <p:spPr>
            <a:xfrm>
              <a:off x="1039172" y="1203234"/>
              <a:ext cx="1445914" cy="986654"/>
            </a:xfrm>
            <a:custGeom>
              <a:avLst/>
              <a:gdLst>
                <a:gd name="connsiteX0" fmla="*/ 4014061 w 4014061"/>
                <a:gd name="connsiteY0" fmla="*/ 0 h 1821051"/>
                <a:gd name="connsiteX1" fmla="*/ 2998922 w 4014061"/>
                <a:gd name="connsiteY1" fmla="*/ 139485 h 1821051"/>
                <a:gd name="connsiteX2" fmla="*/ 2138766 w 4014061"/>
                <a:gd name="connsiteY2" fmla="*/ 457200 h 1821051"/>
                <a:gd name="connsiteX3" fmla="*/ 1464590 w 4014061"/>
                <a:gd name="connsiteY3" fmla="*/ 759417 h 1821051"/>
                <a:gd name="connsiteX4" fmla="*/ 953146 w 4014061"/>
                <a:gd name="connsiteY4" fmla="*/ 1061634 h 1821051"/>
                <a:gd name="connsiteX5" fmla="*/ 503695 w 4014061"/>
                <a:gd name="connsiteY5" fmla="*/ 1363851 h 1821051"/>
                <a:gd name="connsiteX6" fmla="*/ 139485 w 4014061"/>
                <a:gd name="connsiteY6" fmla="*/ 1650570 h 1821051"/>
                <a:gd name="connsiteX7" fmla="*/ 0 w 4014061"/>
                <a:gd name="connsiteY7" fmla="*/ 1821051 h 182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4061" h="1821051">
                  <a:moveTo>
                    <a:pt x="4014061" y="0"/>
                  </a:moveTo>
                  <a:cubicBezTo>
                    <a:pt x="3662766" y="31642"/>
                    <a:pt x="3311471" y="63285"/>
                    <a:pt x="2998922" y="139485"/>
                  </a:cubicBezTo>
                  <a:cubicBezTo>
                    <a:pt x="2686373" y="215685"/>
                    <a:pt x="2394488" y="353878"/>
                    <a:pt x="2138766" y="457200"/>
                  </a:cubicBezTo>
                  <a:cubicBezTo>
                    <a:pt x="1883044" y="560522"/>
                    <a:pt x="1662193" y="658678"/>
                    <a:pt x="1464590" y="759417"/>
                  </a:cubicBezTo>
                  <a:cubicBezTo>
                    <a:pt x="1266987" y="860156"/>
                    <a:pt x="1113295" y="960895"/>
                    <a:pt x="953146" y="1061634"/>
                  </a:cubicBezTo>
                  <a:cubicBezTo>
                    <a:pt x="792997" y="1162373"/>
                    <a:pt x="639305" y="1265695"/>
                    <a:pt x="503695" y="1363851"/>
                  </a:cubicBezTo>
                  <a:cubicBezTo>
                    <a:pt x="368085" y="1462007"/>
                    <a:pt x="223434" y="1574370"/>
                    <a:pt x="139485" y="1650570"/>
                  </a:cubicBezTo>
                  <a:cubicBezTo>
                    <a:pt x="55536" y="1726770"/>
                    <a:pt x="27768" y="1773910"/>
                    <a:pt x="0" y="1821051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FA91C2E-438F-5048-B233-168E600E491B}"/>
                </a:ext>
              </a:extLst>
            </p:cNvPr>
            <p:cNvCxnSpPr>
              <a:stCxn id="111" idx="0"/>
            </p:cNvCxnSpPr>
            <p:nvPr/>
          </p:nvCxnSpPr>
          <p:spPr>
            <a:xfrm flipH="1">
              <a:off x="2485085" y="1203234"/>
              <a:ext cx="1" cy="100929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5DD3603-BBC5-514C-BC97-73B054C6386D}"/>
              </a:ext>
            </a:extLst>
          </p:cNvPr>
          <p:cNvGrpSpPr/>
          <p:nvPr/>
        </p:nvGrpSpPr>
        <p:grpSpPr>
          <a:xfrm>
            <a:off x="2167124" y="374642"/>
            <a:ext cx="792691" cy="533427"/>
            <a:chOff x="1039172" y="1203234"/>
            <a:chExt cx="1445914" cy="1009297"/>
          </a:xfrm>
        </p:grpSpPr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EA550225-48ED-CC49-9CF7-95C9BAD92474}"/>
                </a:ext>
              </a:extLst>
            </p:cNvPr>
            <p:cNvSpPr/>
            <p:nvPr/>
          </p:nvSpPr>
          <p:spPr>
            <a:xfrm>
              <a:off x="1039172" y="1203234"/>
              <a:ext cx="1445914" cy="986654"/>
            </a:xfrm>
            <a:custGeom>
              <a:avLst/>
              <a:gdLst>
                <a:gd name="connsiteX0" fmla="*/ 4014061 w 4014061"/>
                <a:gd name="connsiteY0" fmla="*/ 0 h 1821051"/>
                <a:gd name="connsiteX1" fmla="*/ 2998922 w 4014061"/>
                <a:gd name="connsiteY1" fmla="*/ 139485 h 1821051"/>
                <a:gd name="connsiteX2" fmla="*/ 2138766 w 4014061"/>
                <a:gd name="connsiteY2" fmla="*/ 457200 h 1821051"/>
                <a:gd name="connsiteX3" fmla="*/ 1464590 w 4014061"/>
                <a:gd name="connsiteY3" fmla="*/ 759417 h 1821051"/>
                <a:gd name="connsiteX4" fmla="*/ 953146 w 4014061"/>
                <a:gd name="connsiteY4" fmla="*/ 1061634 h 1821051"/>
                <a:gd name="connsiteX5" fmla="*/ 503695 w 4014061"/>
                <a:gd name="connsiteY5" fmla="*/ 1363851 h 1821051"/>
                <a:gd name="connsiteX6" fmla="*/ 139485 w 4014061"/>
                <a:gd name="connsiteY6" fmla="*/ 1650570 h 1821051"/>
                <a:gd name="connsiteX7" fmla="*/ 0 w 4014061"/>
                <a:gd name="connsiteY7" fmla="*/ 1821051 h 182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4061" h="1821051">
                  <a:moveTo>
                    <a:pt x="4014061" y="0"/>
                  </a:moveTo>
                  <a:cubicBezTo>
                    <a:pt x="3662766" y="31642"/>
                    <a:pt x="3311471" y="63285"/>
                    <a:pt x="2998922" y="139485"/>
                  </a:cubicBezTo>
                  <a:cubicBezTo>
                    <a:pt x="2686373" y="215685"/>
                    <a:pt x="2394488" y="353878"/>
                    <a:pt x="2138766" y="457200"/>
                  </a:cubicBezTo>
                  <a:cubicBezTo>
                    <a:pt x="1883044" y="560522"/>
                    <a:pt x="1662193" y="658678"/>
                    <a:pt x="1464590" y="759417"/>
                  </a:cubicBezTo>
                  <a:cubicBezTo>
                    <a:pt x="1266987" y="860156"/>
                    <a:pt x="1113295" y="960895"/>
                    <a:pt x="953146" y="1061634"/>
                  </a:cubicBezTo>
                  <a:cubicBezTo>
                    <a:pt x="792997" y="1162373"/>
                    <a:pt x="639305" y="1265695"/>
                    <a:pt x="503695" y="1363851"/>
                  </a:cubicBezTo>
                  <a:cubicBezTo>
                    <a:pt x="368085" y="1462007"/>
                    <a:pt x="223434" y="1574370"/>
                    <a:pt x="139485" y="1650570"/>
                  </a:cubicBezTo>
                  <a:cubicBezTo>
                    <a:pt x="55536" y="1726770"/>
                    <a:pt x="27768" y="1773910"/>
                    <a:pt x="0" y="1821051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5A7315A-6E80-774F-A15A-F23391F6C980}"/>
                </a:ext>
              </a:extLst>
            </p:cNvPr>
            <p:cNvCxnSpPr>
              <a:stCxn id="114" idx="0"/>
            </p:cNvCxnSpPr>
            <p:nvPr/>
          </p:nvCxnSpPr>
          <p:spPr>
            <a:xfrm flipH="1">
              <a:off x="2485085" y="1203234"/>
              <a:ext cx="1" cy="100929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E52A361-90EC-4144-AEA4-ED1020FDA62B}"/>
              </a:ext>
            </a:extLst>
          </p:cNvPr>
          <p:cNvGrpSpPr/>
          <p:nvPr/>
        </p:nvGrpSpPr>
        <p:grpSpPr>
          <a:xfrm>
            <a:off x="2959814" y="374640"/>
            <a:ext cx="792691" cy="533427"/>
            <a:chOff x="1039172" y="1203234"/>
            <a:chExt cx="1445914" cy="1009297"/>
          </a:xfrm>
        </p:grpSpPr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15664419-0129-1E47-818C-95BC624C62A8}"/>
                </a:ext>
              </a:extLst>
            </p:cNvPr>
            <p:cNvSpPr/>
            <p:nvPr/>
          </p:nvSpPr>
          <p:spPr>
            <a:xfrm>
              <a:off x="1039172" y="1203234"/>
              <a:ext cx="1445914" cy="986654"/>
            </a:xfrm>
            <a:custGeom>
              <a:avLst/>
              <a:gdLst>
                <a:gd name="connsiteX0" fmla="*/ 4014061 w 4014061"/>
                <a:gd name="connsiteY0" fmla="*/ 0 h 1821051"/>
                <a:gd name="connsiteX1" fmla="*/ 2998922 w 4014061"/>
                <a:gd name="connsiteY1" fmla="*/ 139485 h 1821051"/>
                <a:gd name="connsiteX2" fmla="*/ 2138766 w 4014061"/>
                <a:gd name="connsiteY2" fmla="*/ 457200 h 1821051"/>
                <a:gd name="connsiteX3" fmla="*/ 1464590 w 4014061"/>
                <a:gd name="connsiteY3" fmla="*/ 759417 h 1821051"/>
                <a:gd name="connsiteX4" fmla="*/ 953146 w 4014061"/>
                <a:gd name="connsiteY4" fmla="*/ 1061634 h 1821051"/>
                <a:gd name="connsiteX5" fmla="*/ 503695 w 4014061"/>
                <a:gd name="connsiteY5" fmla="*/ 1363851 h 1821051"/>
                <a:gd name="connsiteX6" fmla="*/ 139485 w 4014061"/>
                <a:gd name="connsiteY6" fmla="*/ 1650570 h 1821051"/>
                <a:gd name="connsiteX7" fmla="*/ 0 w 4014061"/>
                <a:gd name="connsiteY7" fmla="*/ 1821051 h 182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4061" h="1821051">
                  <a:moveTo>
                    <a:pt x="4014061" y="0"/>
                  </a:moveTo>
                  <a:cubicBezTo>
                    <a:pt x="3662766" y="31642"/>
                    <a:pt x="3311471" y="63285"/>
                    <a:pt x="2998922" y="139485"/>
                  </a:cubicBezTo>
                  <a:cubicBezTo>
                    <a:pt x="2686373" y="215685"/>
                    <a:pt x="2394488" y="353878"/>
                    <a:pt x="2138766" y="457200"/>
                  </a:cubicBezTo>
                  <a:cubicBezTo>
                    <a:pt x="1883044" y="560522"/>
                    <a:pt x="1662193" y="658678"/>
                    <a:pt x="1464590" y="759417"/>
                  </a:cubicBezTo>
                  <a:cubicBezTo>
                    <a:pt x="1266987" y="860156"/>
                    <a:pt x="1113295" y="960895"/>
                    <a:pt x="953146" y="1061634"/>
                  </a:cubicBezTo>
                  <a:cubicBezTo>
                    <a:pt x="792997" y="1162373"/>
                    <a:pt x="639305" y="1265695"/>
                    <a:pt x="503695" y="1363851"/>
                  </a:cubicBezTo>
                  <a:cubicBezTo>
                    <a:pt x="368085" y="1462007"/>
                    <a:pt x="223434" y="1574370"/>
                    <a:pt x="139485" y="1650570"/>
                  </a:cubicBezTo>
                  <a:cubicBezTo>
                    <a:pt x="55536" y="1726770"/>
                    <a:pt x="27768" y="1773910"/>
                    <a:pt x="0" y="1821051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8F5EEA4-1C06-864C-AB64-604E7941C0D9}"/>
                </a:ext>
              </a:extLst>
            </p:cNvPr>
            <p:cNvCxnSpPr>
              <a:stCxn id="117" idx="0"/>
            </p:cNvCxnSpPr>
            <p:nvPr/>
          </p:nvCxnSpPr>
          <p:spPr>
            <a:xfrm flipH="1">
              <a:off x="2485085" y="1203234"/>
              <a:ext cx="1" cy="100929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AE1C2DB8-A1B8-834A-8AB6-9209B8E2CDF4}"/>
              </a:ext>
            </a:extLst>
          </p:cNvPr>
          <p:cNvSpPr txBox="1"/>
          <p:nvPr/>
        </p:nvSpPr>
        <p:spPr>
          <a:xfrm flipH="1">
            <a:off x="93714" y="16193"/>
            <a:ext cx="817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>
                <a:latin typeface="Cambria" panose="02040503050406030204" pitchFamily="18" charset="0"/>
              </a:rPr>
              <a:t>cwnd</a:t>
            </a:r>
            <a:endParaRPr lang="en-US" sz="1050" i="1" dirty="0">
              <a:latin typeface="Cambria" panose="02040503050406030204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E45536F-4592-6744-BEDE-70F19FABD257}"/>
              </a:ext>
            </a:extLst>
          </p:cNvPr>
          <p:cNvSpPr txBox="1"/>
          <p:nvPr/>
        </p:nvSpPr>
        <p:spPr>
          <a:xfrm>
            <a:off x="3753416" y="1147393"/>
            <a:ext cx="423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time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CD2941DD-C92C-3B46-9A2E-A12C2D70898B}"/>
              </a:ext>
            </a:extLst>
          </p:cNvPr>
          <p:cNvSpPr/>
          <p:nvPr/>
        </p:nvSpPr>
        <p:spPr>
          <a:xfrm rot="3395199">
            <a:off x="2401216" y="93034"/>
            <a:ext cx="287006" cy="1051558"/>
          </a:xfrm>
          <a:prstGeom prst="ellipse">
            <a:avLst/>
          </a:pr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126A4F8-C5E8-B149-AE81-F88DBF9F48B5}"/>
              </a:ext>
            </a:extLst>
          </p:cNvPr>
          <p:cNvGrpSpPr/>
          <p:nvPr/>
        </p:nvGrpSpPr>
        <p:grpSpPr>
          <a:xfrm>
            <a:off x="2772797" y="2550038"/>
            <a:ext cx="4014061" cy="1821051"/>
            <a:chOff x="3874576" y="2492365"/>
            <a:chExt cx="4014061" cy="1821051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5699274-E5D5-AF47-A3C3-F50819790DB4}"/>
                </a:ext>
              </a:extLst>
            </p:cNvPr>
            <p:cNvSpPr/>
            <p:nvPr/>
          </p:nvSpPr>
          <p:spPr>
            <a:xfrm>
              <a:off x="3874576" y="2492365"/>
              <a:ext cx="4014061" cy="1821051"/>
            </a:xfrm>
            <a:custGeom>
              <a:avLst/>
              <a:gdLst>
                <a:gd name="connsiteX0" fmla="*/ 4014061 w 4014061"/>
                <a:gd name="connsiteY0" fmla="*/ 0 h 1821051"/>
                <a:gd name="connsiteX1" fmla="*/ 2998922 w 4014061"/>
                <a:gd name="connsiteY1" fmla="*/ 139485 h 1821051"/>
                <a:gd name="connsiteX2" fmla="*/ 2138766 w 4014061"/>
                <a:gd name="connsiteY2" fmla="*/ 457200 h 1821051"/>
                <a:gd name="connsiteX3" fmla="*/ 1464590 w 4014061"/>
                <a:gd name="connsiteY3" fmla="*/ 759417 h 1821051"/>
                <a:gd name="connsiteX4" fmla="*/ 953146 w 4014061"/>
                <a:gd name="connsiteY4" fmla="*/ 1061634 h 1821051"/>
                <a:gd name="connsiteX5" fmla="*/ 503695 w 4014061"/>
                <a:gd name="connsiteY5" fmla="*/ 1363851 h 1821051"/>
                <a:gd name="connsiteX6" fmla="*/ 139485 w 4014061"/>
                <a:gd name="connsiteY6" fmla="*/ 1650570 h 1821051"/>
                <a:gd name="connsiteX7" fmla="*/ 0 w 4014061"/>
                <a:gd name="connsiteY7" fmla="*/ 1821051 h 182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4061" h="1821051">
                  <a:moveTo>
                    <a:pt x="4014061" y="0"/>
                  </a:moveTo>
                  <a:cubicBezTo>
                    <a:pt x="3662766" y="31642"/>
                    <a:pt x="3311471" y="63285"/>
                    <a:pt x="2998922" y="139485"/>
                  </a:cubicBezTo>
                  <a:cubicBezTo>
                    <a:pt x="2686373" y="215685"/>
                    <a:pt x="2394488" y="353878"/>
                    <a:pt x="2138766" y="457200"/>
                  </a:cubicBezTo>
                  <a:cubicBezTo>
                    <a:pt x="1883044" y="560522"/>
                    <a:pt x="1662193" y="658678"/>
                    <a:pt x="1464590" y="759417"/>
                  </a:cubicBezTo>
                  <a:cubicBezTo>
                    <a:pt x="1266987" y="860156"/>
                    <a:pt x="1113295" y="960895"/>
                    <a:pt x="953146" y="1061634"/>
                  </a:cubicBezTo>
                  <a:cubicBezTo>
                    <a:pt x="792997" y="1162373"/>
                    <a:pt x="639305" y="1265695"/>
                    <a:pt x="503695" y="1363851"/>
                  </a:cubicBezTo>
                  <a:cubicBezTo>
                    <a:pt x="368085" y="1462007"/>
                    <a:pt x="223434" y="1574370"/>
                    <a:pt x="139485" y="1650570"/>
                  </a:cubicBezTo>
                  <a:cubicBezTo>
                    <a:pt x="55536" y="1726770"/>
                    <a:pt x="27768" y="1773910"/>
                    <a:pt x="0" y="1821051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A5D09E9-CF50-0B49-9F76-238A3B086B23}"/>
                </a:ext>
              </a:extLst>
            </p:cNvPr>
            <p:cNvCxnSpPr/>
            <p:nvPr/>
          </p:nvCxnSpPr>
          <p:spPr>
            <a:xfrm>
              <a:off x="7883851" y="2493265"/>
              <a:ext cx="0" cy="180224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262FA5-9ECC-E849-9A68-762FCD0F4D99}"/>
              </a:ext>
            </a:extLst>
          </p:cNvPr>
          <p:cNvGrpSpPr/>
          <p:nvPr/>
        </p:nvGrpSpPr>
        <p:grpSpPr>
          <a:xfrm>
            <a:off x="2545155" y="2520245"/>
            <a:ext cx="4236917" cy="1979324"/>
            <a:chOff x="2545155" y="2520245"/>
            <a:chExt cx="4236917" cy="1979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355A73BF-56A7-E543-AA31-081245BECACF}"/>
                    </a:ext>
                  </a:extLst>
                </p:cNvPr>
                <p:cNvSpPr txBox="1"/>
                <p:nvPr/>
              </p:nvSpPr>
              <p:spPr>
                <a:xfrm>
                  <a:off x="2832785" y="4056563"/>
                  <a:ext cx="675506" cy="4430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</m:oMath>
                    </m:oMathPara>
                  </a14:m>
                  <a:endParaRPr lang="en-US" sz="1000" b="0" dirty="0"/>
                </a:p>
                <a:p>
                  <a:endParaRPr lang="en-US" sz="10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355A73BF-56A7-E543-AA31-081245BEC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2785" y="4056563"/>
                  <a:ext cx="675506" cy="44300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CFCFD4-84EE-C346-9830-C3534F1514E0}"/>
                </a:ext>
              </a:extLst>
            </p:cNvPr>
            <p:cNvGrpSpPr/>
            <p:nvPr/>
          </p:nvGrpSpPr>
          <p:grpSpPr>
            <a:xfrm>
              <a:off x="2545155" y="2520245"/>
              <a:ext cx="4236917" cy="1837448"/>
              <a:chOff x="2545155" y="2520245"/>
              <a:chExt cx="4236917" cy="1837448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0DFEC04-D974-644E-B997-58C4C0B452C9}"/>
                  </a:ext>
                </a:extLst>
              </p:cNvPr>
              <p:cNvGrpSpPr/>
              <p:nvPr/>
            </p:nvGrpSpPr>
            <p:grpSpPr>
              <a:xfrm>
                <a:off x="2545155" y="2550938"/>
                <a:ext cx="4236917" cy="1806755"/>
                <a:chOff x="3703659" y="2421695"/>
                <a:chExt cx="1432752" cy="724620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C6261750-E4E9-834D-9B39-B7E0BC85CA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27484" y="3025545"/>
                  <a:ext cx="0" cy="1207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3AC5DAE4-4D41-7F49-B373-74A60EEBD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1309" y="2907711"/>
                  <a:ext cx="0" cy="11783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A501B0AD-CB40-6B4D-95F6-4CDC0C535D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1775" y="2784005"/>
                  <a:ext cx="0" cy="12370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3F21BF4B-BF05-1940-9EF2-E3D72CB62F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75351" y="2663235"/>
                  <a:ext cx="0" cy="1207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4A06772-8495-BF4F-AA10-DADA87C37E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7761" y="2542465"/>
                  <a:ext cx="0" cy="1207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EAEB5BA-14F0-CB4E-8F5A-EB5E75F4CD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27484" y="3025545"/>
                  <a:ext cx="12382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B7A33828-536B-4643-A140-9F8266469E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1309" y="2907711"/>
                  <a:ext cx="15046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17B71D31-B8EA-A54A-8923-43C4CB3C97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1775" y="2784005"/>
                  <a:ext cx="17357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C56DECB-B76A-FE43-8BAF-0C3A4A2038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75351" y="2663235"/>
                  <a:ext cx="23241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631848B-BD55-4442-8557-4D2A02DAA2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7761" y="2542465"/>
                  <a:ext cx="28575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C034FDB3-73E7-384B-BEAD-9C2F83E909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93511" y="2421695"/>
                  <a:ext cx="0" cy="1207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7024B9D-F6EC-464E-ABEA-378C6C79D1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93511" y="2421695"/>
                  <a:ext cx="3429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F7659079-B0F1-4542-B497-5678E6F518C7}"/>
                    </a:ext>
                  </a:extLst>
                </p:cNvPr>
                <p:cNvCxnSpPr/>
                <p:nvPr/>
              </p:nvCxnSpPr>
              <p:spPr>
                <a:xfrm>
                  <a:off x="3703659" y="3146314"/>
                  <a:ext cx="12382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23DCACE3-B314-724F-81BA-F9557608C686}"/>
                      </a:ext>
                    </a:extLst>
                  </p:cNvPr>
                  <p:cNvSpPr txBox="1"/>
                  <p:nvPr/>
                </p:nvSpPr>
                <p:spPr>
                  <a:xfrm>
                    <a:off x="3287009" y="3773828"/>
                    <a:ext cx="514372" cy="44300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oMath>
                      </m:oMathPara>
                    </a14:m>
                    <a:endParaRPr lang="en-US" sz="1000" b="0" dirty="0"/>
                  </a:p>
                  <a:p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23DCACE3-B314-724F-81BA-F9557608C6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7009" y="3773828"/>
                    <a:ext cx="514372" cy="44300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CF1148EE-B273-7649-8993-ECF73DFED0F7}"/>
                      </a:ext>
                    </a:extLst>
                  </p:cNvPr>
                  <p:cNvSpPr txBox="1"/>
                  <p:nvPr/>
                </p:nvSpPr>
                <p:spPr>
                  <a:xfrm>
                    <a:off x="3765048" y="3468233"/>
                    <a:ext cx="514372" cy="44300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oMath>
                      </m:oMathPara>
                    </a14:m>
                    <a:endParaRPr lang="en-US" sz="1000" b="0" dirty="0"/>
                  </a:p>
                  <a:p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CF1148EE-B273-7649-8993-ECF73DFED0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65048" y="3468233"/>
                    <a:ext cx="514372" cy="44300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EB5231DB-E1BA-A84A-BDDB-3964F07FF976}"/>
                      </a:ext>
                    </a:extLst>
                  </p:cNvPr>
                  <p:cNvSpPr txBox="1"/>
                  <p:nvPr/>
                </p:nvSpPr>
                <p:spPr>
                  <a:xfrm>
                    <a:off x="4350714" y="3156923"/>
                    <a:ext cx="514372" cy="4424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oMath>
                      </m:oMathPara>
                    </a14:m>
                    <a:endParaRPr lang="en-US" sz="1000" b="0" dirty="0"/>
                  </a:p>
                  <a:p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EB5231DB-E1BA-A84A-BDDB-3964F07FF9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50714" y="3156923"/>
                    <a:ext cx="514372" cy="44242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D5BB2FC3-DD00-9E4B-B3DA-D81BA61A77CC}"/>
                      </a:ext>
                    </a:extLst>
                  </p:cNvPr>
                  <p:cNvSpPr txBox="1"/>
                  <p:nvPr/>
                </p:nvSpPr>
                <p:spPr>
                  <a:xfrm>
                    <a:off x="5013537" y="2857043"/>
                    <a:ext cx="514372" cy="44608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oMath>
                      </m:oMathPara>
                    </a14:m>
                    <a:endParaRPr lang="en-US" sz="1000" b="0" dirty="0"/>
                  </a:p>
                  <a:p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D5BB2FC3-DD00-9E4B-B3DA-D81BA61A77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13537" y="2857043"/>
                    <a:ext cx="514372" cy="4460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623822C-20F6-5541-94E6-090F946E1270}"/>
                  </a:ext>
                </a:extLst>
              </p:cNvPr>
              <p:cNvSpPr txBox="1"/>
              <p:nvPr/>
            </p:nvSpPr>
            <p:spPr>
              <a:xfrm rot="16200000">
                <a:off x="3478712" y="3446801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6669B20-C41D-6A4F-B5F8-7BC605721DD4}"/>
                  </a:ext>
                </a:extLst>
              </p:cNvPr>
              <p:cNvSpPr txBox="1"/>
              <p:nvPr/>
            </p:nvSpPr>
            <p:spPr>
              <a:xfrm rot="16200000">
                <a:off x="4018569" y="3127713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83C4C86-E9C4-FF47-89A6-BEAE4A3B0B4C}"/>
                  </a:ext>
                </a:extLst>
              </p:cNvPr>
              <p:cNvSpPr txBox="1"/>
              <p:nvPr/>
            </p:nvSpPr>
            <p:spPr>
              <a:xfrm rot="16200000">
                <a:off x="4628167" y="2827677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33FC312-274D-604B-9A52-D79DCB8B3E3F}"/>
                  </a:ext>
                </a:extLst>
              </p:cNvPr>
              <p:cNvSpPr txBox="1"/>
              <p:nvPr/>
            </p:nvSpPr>
            <p:spPr>
              <a:xfrm rot="16200000">
                <a:off x="5501231" y="2513352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0BD07190-4B43-0849-AF19-E9C79A44D397}"/>
                  </a:ext>
                </a:extLst>
              </p:cNvPr>
              <p:cNvSpPr txBox="1"/>
              <p:nvPr/>
            </p:nvSpPr>
            <p:spPr>
              <a:xfrm rot="16200000">
                <a:off x="3017521" y="3758197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051C1CD-0D97-7145-90D7-9CEA8F1D20F1}"/>
                  </a:ext>
                </a:extLst>
              </p:cNvPr>
              <p:cNvSpPr txBox="1"/>
              <p:nvPr/>
            </p:nvSpPr>
            <p:spPr>
              <a:xfrm rot="16200000">
                <a:off x="2678810" y="4042132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</p:grp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35C6F5A-D1B8-9F45-A4AD-3991A9F23879}"/>
              </a:ext>
            </a:extLst>
          </p:cNvPr>
          <p:cNvSpPr/>
          <p:nvPr/>
        </p:nvSpPr>
        <p:spPr>
          <a:xfrm>
            <a:off x="9774152" y="712043"/>
            <a:ext cx="314996" cy="254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4C86A33-E84D-3B44-9C5D-F501FE203217}"/>
              </a:ext>
            </a:extLst>
          </p:cNvPr>
          <p:cNvSpPr/>
          <p:nvPr/>
        </p:nvSpPr>
        <p:spPr>
          <a:xfrm>
            <a:off x="10118317" y="712043"/>
            <a:ext cx="314996" cy="254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6080435-EE1A-B446-9B29-E9DBA39A5061}"/>
              </a:ext>
            </a:extLst>
          </p:cNvPr>
          <p:cNvSpPr/>
          <p:nvPr/>
        </p:nvSpPr>
        <p:spPr>
          <a:xfrm>
            <a:off x="10462482" y="712043"/>
            <a:ext cx="314996" cy="254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C057888-E621-344A-8D3C-A8A3BDAF21E9}"/>
              </a:ext>
            </a:extLst>
          </p:cNvPr>
          <p:cNvSpPr/>
          <p:nvPr/>
        </p:nvSpPr>
        <p:spPr>
          <a:xfrm>
            <a:off x="8349451" y="719961"/>
            <a:ext cx="124002" cy="254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8165908-B19E-3449-BD2C-D850C5AB0D80}"/>
              </a:ext>
            </a:extLst>
          </p:cNvPr>
          <p:cNvSpPr txBox="1"/>
          <p:nvPr/>
        </p:nvSpPr>
        <p:spPr>
          <a:xfrm>
            <a:off x="6625226" y="605856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B3EA33-3E51-964D-B152-4023F3CA70F0}"/>
              </a:ext>
            </a:extLst>
          </p:cNvPr>
          <p:cNvGrpSpPr/>
          <p:nvPr/>
        </p:nvGrpSpPr>
        <p:grpSpPr>
          <a:xfrm>
            <a:off x="6577775" y="1947115"/>
            <a:ext cx="1889624" cy="610745"/>
            <a:chOff x="6577775" y="1947115"/>
            <a:chExt cx="1889624" cy="610745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3B852EBE-5FAF-8D44-8E13-22A4BCAF5CDE}"/>
                </a:ext>
              </a:extLst>
            </p:cNvPr>
            <p:cNvSpPr/>
            <p:nvPr/>
          </p:nvSpPr>
          <p:spPr>
            <a:xfrm>
              <a:off x="6577775" y="2105816"/>
              <a:ext cx="388647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3FE763DB-0136-AB49-AC39-879A3C20D26F}"/>
                    </a:ext>
                  </a:extLst>
                </p:cNvPr>
                <p:cNvSpPr txBox="1"/>
                <p:nvPr/>
              </p:nvSpPr>
              <p:spPr>
                <a:xfrm>
                  <a:off x="6997958" y="1947115"/>
                  <a:ext cx="1469441" cy="6107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acc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3FE763DB-0136-AB49-AC39-879A3C20D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7958" y="1947115"/>
                  <a:ext cx="1469441" cy="610745"/>
                </a:xfrm>
                <a:prstGeom prst="rect">
                  <a:avLst/>
                </a:prstGeom>
                <a:blipFill>
                  <a:blip r:embed="rId13"/>
                  <a:stretch>
                    <a:fillRect l="-2564" t="-8163" r="-1709" b="-183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ED3EA4-B43F-8542-96A2-551FBBC4122E}"/>
              </a:ext>
            </a:extLst>
          </p:cNvPr>
          <p:cNvGrpSpPr/>
          <p:nvPr/>
        </p:nvGrpSpPr>
        <p:grpSpPr>
          <a:xfrm>
            <a:off x="6587098" y="4246515"/>
            <a:ext cx="1411275" cy="562270"/>
            <a:chOff x="6587098" y="4246515"/>
            <a:chExt cx="1411275" cy="562270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8DD7E50-FF5F-CC47-B798-4ED4270A8CF6}"/>
                </a:ext>
              </a:extLst>
            </p:cNvPr>
            <p:cNvSpPr/>
            <p:nvPr/>
          </p:nvSpPr>
          <p:spPr>
            <a:xfrm>
              <a:off x="6587098" y="4396763"/>
              <a:ext cx="388647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E171FB7-9EB2-CC4D-8FC6-17C2EE8AB08F}"/>
                    </a:ext>
                  </a:extLst>
                </p:cNvPr>
                <p:cNvSpPr txBox="1"/>
                <p:nvPr/>
              </p:nvSpPr>
              <p:spPr>
                <a:xfrm>
                  <a:off x="7025414" y="4246515"/>
                  <a:ext cx="972959" cy="5622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E171FB7-9EB2-CC4D-8FC6-17C2EE8AB0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5414" y="4246515"/>
                  <a:ext cx="972959" cy="562270"/>
                </a:xfrm>
                <a:prstGeom prst="rect">
                  <a:avLst/>
                </a:prstGeom>
                <a:blipFill>
                  <a:blip r:embed="rId14"/>
                  <a:stretch>
                    <a:fillRect l="-3846" t="-6522" r="-5128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3083C1D2-5FF8-1A40-81B1-A905327ED59B}"/>
                  </a:ext>
                </a:extLst>
              </p:cNvPr>
              <p:cNvSpPr txBox="1"/>
              <p:nvPr/>
            </p:nvSpPr>
            <p:spPr>
              <a:xfrm>
                <a:off x="8908333" y="3855579"/>
                <a:ext cx="10970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3083C1D2-5FF8-1A40-81B1-A905327ED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8333" y="3855579"/>
                <a:ext cx="1097032" cy="276999"/>
              </a:xfrm>
              <a:prstGeom prst="rect">
                <a:avLst/>
              </a:prstGeom>
              <a:blipFill>
                <a:blip r:embed="rId15"/>
                <a:stretch>
                  <a:fillRect l="-3409" r="-2273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D2AFA86C-3756-DE40-A01F-D314D3A848E1}"/>
              </a:ext>
            </a:extLst>
          </p:cNvPr>
          <p:cNvGrpSpPr/>
          <p:nvPr/>
        </p:nvGrpSpPr>
        <p:grpSpPr>
          <a:xfrm>
            <a:off x="8517068" y="1969692"/>
            <a:ext cx="2629365" cy="2904525"/>
            <a:chOff x="8517068" y="1969692"/>
            <a:chExt cx="2629365" cy="2904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A124C4BD-7CFE-F14F-9EF4-1374D0230EC1}"/>
                    </a:ext>
                  </a:extLst>
                </p:cNvPr>
                <p:cNvSpPr txBox="1"/>
                <p:nvPr/>
              </p:nvSpPr>
              <p:spPr>
                <a:xfrm>
                  <a:off x="8904922" y="3080085"/>
                  <a:ext cx="2241511" cy="6107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acc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A124C4BD-7CFE-F14F-9EF4-1374D0230E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4922" y="3080085"/>
                  <a:ext cx="2241511" cy="610745"/>
                </a:xfrm>
                <a:prstGeom prst="rect">
                  <a:avLst/>
                </a:prstGeom>
                <a:blipFill>
                  <a:blip r:embed="rId16"/>
                  <a:stretch>
                    <a:fillRect l="-1685" t="-8163" r="-1685" b="-163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Right Brace 159">
              <a:extLst>
                <a:ext uri="{FF2B5EF4-FFF2-40B4-BE49-F238E27FC236}">
                  <a16:creationId xmlns:a16="http://schemas.microsoft.com/office/drawing/2014/main" id="{A0B5821D-E0D2-4841-87DA-4B28B6C1F085}"/>
                </a:ext>
              </a:extLst>
            </p:cNvPr>
            <p:cNvSpPr/>
            <p:nvPr/>
          </p:nvSpPr>
          <p:spPr>
            <a:xfrm>
              <a:off x="8517068" y="1969692"/>
              <a:ext cx="222523" cy="2904525"/>
            </a:xfrm>
            <a:prstGeom prst="rightBrace">
              <a:avLst>
                <a:gd name="adj1" fmla="val 51678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D2AEB62-56F5-DF4E-B4EA-8A3EC93C9B0E}"/>
              </a:ext>
            </a:extLst>
          </p:cNvPr>
          <p:cNvGrpSpPr/>
          <p:nvPr/>
        </p:nvGrpSpPr>
        <p:grpSpPr>
          <a:xfrm>
            <a:off x="7434019" y="417078"/>
            <a:ext cx="562494" cy="605765"/>
            <a:chOff x="7434019" y="417078"/>
            <a:chExt cx="562494" cy="60576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FBAAEAA-4605-A84F-99BE-86BC2570F25C}"/>
                </a:ext>
              </a:extLst>
            </p:cNvPr>
            <p:cNvSpPr/>
            <p:nvPr/>
          </p:nvSpPr>
          <p:spPr>
            <a:xfrm>
              <a:off x="7829733" y="417078"/>
              <a:ext cx="166780" cy="6057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80F5017-3A2F-554B-8470-96797DF9283F}"/>
                </a:ext>
              </a:extLst>
            </p:cNvPr>
            <p:cNvSpPr/>
            <p:nvPr/>
          </p:nvSpPr>
          <p:spPr>
            <a:xfrm>
              <a:off x="7631876" y="417078"/>
              <a:ext cx="166780" cy="6057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9ACA441-AFCB-D846-B1C5-A0D5AF79BD13}"/>
                </a:ext>
              </a:extLst>
            </p:cNvPr>
            <p:cNvSpPr/>
            <p:nvPr/>
          </p:nvSpPr>
          <p:spPr>
            <a:xfrm>
              <a:off x="7434019" y="417078"/>
              <a:ext cx="166780" cy="6057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672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17 L 0.14193 -0.00417 " pathEditMode="relative" ptsTypes="AA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16417"/>
            <a:ext cx="10515600" cy="1325563"/>
          </a:xfrm>
        </p:spPr>
        <p:txBody>
          <a:bodyPr/>
          <a:lstStyle/>
          <a:p>
            <a:r>
              <a:rPr lang="en-GB" sz="4000" dirty="0">
                <a:latin typeface="Calibri" charset="0"/>
              </a:rPr>
              <a:t>Time Evolution of a Single TCP Flow</a:t>
            </a:r>
            <a:endParaRPr lang="en-US" sz="4000" dirty="0">
              <a:latin typeface="Calibri" charset="0"/>
            </a:endParaRPr>
          </a:p>
        </p:txBody>
      </p:sp>
      <p:pic>
        <p:nvPicPr>
          <p:cNvPr id="14" name="Picture 7" descr="new-rttbw">
            <a:extLst>
              <a:ext uri="{FF2B5EF4-FFF2-40B4-BE49-F238E27FC236}">
                <a16:creationId xmlns:a16="http://schemas.microsoft.com/office/drawing/2014/main" id="{ED1B9B0B-98DB-E045-BD6E-E55C13717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3" r="-1075" b="30504"/>
          <a:stretch/>
        </p:blipFill>
        <p:spPr bwMode="auto">
          <a:xfrm>
            <a:off x="1044851" y="4880214"/>
            <a:ext cx="4110924" cy="145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C308CD-56DD-C541-9A29-429A452FC0A5}"/>
              </a:ext>
            </a:extLst>
          </p:cNvPr>
          <p:cNvGrpSpPr/>
          <p:nvPr/>
        </p:nvGrpSpPr>
        <p:grpSpPr>
          <a:xfrm>
            <a:off x="1044851" y="1602321"/>
            <a:ext cx="4131588" cy="3342096"/>
            <a:chOff x="1905002" y="1602321"/>
            <a:chExt cx="4131588" cy="33420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2577680-ADF6-894C-8473-7188B5A9A438}"/>
                </a:ext>
              </a:extLst>
            </p:cNvPr>
            <p:cNvGrpSpPr/>
            <p:nvPr/>
          </p:nvGrpSpPr>
          <p:grpSpPr>
            <a:xfrm>
              <a:off x="1905002" y="1823983"/>
              <a:ext cx="4131588" cy="3120434"/>
              <a:chOff x="1905002" y="1823983"/>
              <a:chExt cx="4131588" cy="3120434"/>
            </a:xfrm>
          </p:grpSpPr>
          <p:pic>
            <p:nvPicPr>
              <p:cNvPr id="40964" name="Picture 7" descr="new-rttbw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-1584" b="61589"/>
              <a:stretch/>
            </p:blipFill>
            <p:spPr bwMode="auto">
              <a:xfrm>
                <a:off x="1905002" y="1862083"/>
                <a:ext cx="4131588" cy="1756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2152" name="Rectangle 8"/>
              <p:cNvSpPr>
                <a:spLocks noChangeArrowheads="1"/>
              </p:cNvSpPr>
              <p:nvPr/>
            </p:nvSpPr>
            <p:spPr bwMode="auto">
              <a:xfrm>
                <a:off x="1905002" y="1823983"/>
                <a:ext cx="403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100" dirty="0">
                  <a:latin typeface="+mj-lt"/>
                  <a:cs typeface="Arial" charset="0"/>
                </a:endParaRPr>
              </a:p>
            </p:txBody>
          </p:sp>
          <p:pic>
            <p:nvPicPr>
              <p:cNvPr id="15" name="Picture 7" descr="new-rttbw">
                <a:extLst>
                  <a:ext uri="{FF2B5EF4-FFF2-40B4-BE49-F238E27FC236}">
                    <a16:creationId xmlns:a16="http://schemas.microsoft.com/office/drawing/2014/main" id="{D68D80FD-0384-DF4B-9147-49F97D984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71017" r="-1584"/>
              <a:stretch/>
            </p:blipFill>
            <p:spPr bwMode="auto">
              <a:xfrm>
                <a:off x="1905002" y="3618854"/>
                <a:ext cx="4131588" cy="1325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529AF87-1E3B-2A43-BEB3-7425183A509B}"/>
                    </a:ext>
                  </a:extLst>
                </p:cNvPr>
                <p:cNvSpPr txBox="1"/>
                <p:nvPr/>
              </p:nvSpPr>
              <p:spPr>
                <a:xfrm>
                  <a:off x="3166176" y="1602321"/>
                  <a:ext cx="1701171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529AF87-1E3B-2A43-BEB3-7425183A50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176" y="1602321"/>
                  <a:ext cx="1701171" cy="430887"/>
                </a:xfrm>
                <a:prstGeom prst="rect">
                  <a:avLst/>
                </a:prstGeom>
                <a:blipFill>
                  <a:blip r:embed="rId4"/>
                  <a:stretch>
                    <a:fillRect l="-4444" r="-2963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5F39BB3-AC7E-3249-AC0A-E999930D7FF7}"/>
              </a:ext>
            </a:extLst>
          </p:cNvPr>
          <p:cNvGrpSpPr/>
          <p:nvPr/>
        </p:nvGrpSpPr>
        <p:grpSpPr>
          <a:xfrm>
            <a:off x="6642315" y="1610068"/>
            <a:ext cx="4132263" cy="3334349"/>
            <a:chOff x="6324601" y="1610068"/>
            <a:chExt cx="4132263" cy="3334349"/>
          </a:xfrm>
        </p:grpSpPr>
        <p:grpSp>
          <p:nvGrpSpPr>
            <p:cNvPr id="262146" name="Group 2"/>
            <p:cNvGrpSpPr>
              <a:grpSpLocks/>
            </p:cNvGrpSpPr>
            <p:nvPr/>
          </p:nvGrpSpPr>
          <p:grpSpPr bwMode="auto">
            <a:xfrm>
              <a:off x="6324601" y="1823983"/>
              <a:ext cx="4132263" cy="1795462"/>
              <a:chOff x="3024" y="864"/>
              <a:chExt cx="2603" cy="1131"/>
            </a:xfrm>
          </p:grpSpPr>
          <p:pic>
            <p:nvPicPr>
              <p:cNvPr id="40966" name="Picture 3" descr="new-under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3195" b="61589"/>
              <a:stretch/>
            </p:blipFill>
            <p:spPr bwMode="auto">
              <a:xfrm>
                <a:off x="3024" y="888"/>
                <a:ext cx="2603" cy="1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2148" name="Rectangle 4"/>
              <p:cNvSpPr>
                <a:spLocks noChangeArrowheads="1"/>
              </p:cNvSpPr>
              <p:nvPr/>
            </p:nvSpPr>
            <p:spPr bwMode="auto">
              <a:xfrm>
                <a:off x="3024" y="864"/>
                <a:ext cx="254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100" dirty="0">
                  <a:latin typeface="+mj-lt"/>
                  <a:cs typeface="Arial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4D00745-0199-CE4C-969A-2B858F858D56}"/>
                    </a:ext>
                  </a:extLst>
                </p:cNvPr>
                <p:cNvSpPr txBox="1"/>
                <p:nvPr/>
              </p:nvSpPr>
              <p:spPr>
                <a:xfrm>
                  <a:off x="7529024" y="1610068"/>
                  <a:ext cx="1702774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4D00745-0199-CE4C-969A-2B858F858D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9024" y="1610068"/>
                  <a:ext cx="1702774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3704" r="-2963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Picture 3" descr="new-under">
              <a:extLst>
                <a:ext uri="{FF2B5EF4-FFF2-40B4-BE49-F238E27FC236}">
                  <a16:creationId xmlns:a16="http://schemas.microsoft.com/office/drawing/2014/main" id="{3AD839CC-4C5D-6A42-9FEC-1B941D094D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1017" r="-2678"/>
            <a:stretch/>
          </p:blipFill>
          <p:spPr bwMode="auto">
            <a:xfrm>
              <a:off x="6334919" y="3618855"/>
              <a:ext cx="4111625" cy="132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3" descr="new-under">
            <a:extLst>
              <a:ext uri="{FF2B5EF4-FFF2-40B4-BE49-F238E27FC236}">
                <a16:creationId xmlns:a16="http://schemas.microsoft.com/office/drawing/2014/main" id="{813A1D04-067E-A842-920C-CDBF3A70C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57" r="-2678" b="28390"/>
          <a:stretch/>
        </p:blipFill>
        <p:spPr bwMode="auto">
          <a:xfrm>
            <a:off x="6642313" y="4944417"/>
            <a:ext cx="4111625" cy="145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C40E30D-3D06-0543-8840-C7730FA9ABC3}"/>
              </a:ext>
            </a:extLst>
          </p:cNvPr>
          <p:cNvGrpSpPr/>
          <p:nvPr/>
        </p:nvGrpSpPr>
        <p:grpSpPr>
          <a:xfrm>
            <a:off x="8456481" y="-47596"/>
            <a:ext cx="3441062" cy="1298879"/>
            <a:chOff x="7243533" y="-68906"/>
            <a:chExt cx="4495881" cy="1571623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0E4D7A5-7E9B-9C41-9A5F-0FCE83D80C4A}"/>
                </a:ext>
              </a:extLst>
            </p:cNvPr>
            <p:cNvSpPr/>
            <p:nvPr/>
          </p:nvSpPr>
          <p:spPr>
            <a:xfrm>
              <a:off x="9149688" y="314684"/>
              <a:ext cx="672662" cy="620110"/>
            </a:xfrm>
            <a:custGeom>
              <a:avLst/>
              <a:gdLst>
                <a:gd name="connsiteX0" fmla="*/ 0 w 672662"/>
                <a:gd name="connsiteY0" fmla="*/ 0 h 620110"/>
                <a:gd name="connsiteX1" fmla="*/ 672662 w 672662"/>
                <a:gd name="connsiteY1" fmla="*/ 0 h 620110"/>
                <a:gd name="connsiteX2" fmla="*/ 672662 w 672662"/>
                <a:gd name="connsiteY2" fmla="*/ 620110 h 620110"/>
                <a:gd name="connsiteX3" fmla="*/ 21020 w 672662"/>
                <a:gd name="connsiteY3" fmla="*/ 62011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2" h="620110">
                  <a:moveTo>
                    <a:pt x="0" y="0"/>
                  </a:moveTo>
                  <a:lnTo>
                    <a:pt x="672662" y="0"/>
                  </a:lnTo>
                  <a:lnTo>
                    <a:pt x="672662" y="620110"/>
                  </a:lnTo>
                  <a:lnTo>
                    <a:pt x="21020" y="62011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40BD206-401E-3643-8105-F007CD7E2BF8}"/>
                </a:ext>
              </a:extLst>
            </p:cNvPr>
            <p:cNvCxnSpPr/>
            <p:nvPr/>
          </p:nvCxnSpPr>
          <p:spPr>
            <a:xfrm>
              <a:off x="9636233" y="430381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95EE0F-365B-B649-B52F-24CAE93B8284}"/>
                </a:ext>
              </a:extLst>
            </p:cNvPr>
            <p:cNvCxnSpPr/>
            <p:nvPr/>
          </p:nvCxnSpPr>
          <p:spPr>
            <a:xfrm>
              <a:off x="9378729" y="430381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F48F923-7ACC-0B42-904B-ED584F44208F}"/>
                </a:ext>
              </a:extLst>
            </p:cNvPr>
            <p:cNvCxnSpPr/>
            <p:nvPr/>
          </p:nvCxnSpPr>
          <p:spPr>
            <a:xfrm>
              <a:off x="9822350" y="621808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74EE319-E7AE-1443-8488-5B22E64BF87F}"/>
                </a:ext>
              </a:extLst>
            </p:cNvPr>
            <p:cNvCxnSpPr/>
            <p:nvPr/>
          </p:nvCxnSpPr>
          <p:spPr>
            <a:xfrm>
              <a:off x="8067123" y="621808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1">
              <a:extLst>
                <a:ext uri="{FF2B5EF4-FFF2-40B4-BE49-F238E27FC236}">
                  <a16:creationId xmlns:a16="http://schemas.microsoft.com/office/drawing/2014/main" id="{488958D8-F945-A341-826E-DF73D26166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3533" y="237708"/>
              <a:ext cx="963122" cy="896776"/>
              <a:chOff x="457200" y="1828800"/>
              <a:chExt cx="1143000" cy="1130300"/>
            </a:xfrm>
          </p:grpSpPr>
          <p:pic>
            <p:nvPicPr>
              <p:cNvPr id="31" name="Picture 45">
                <a:extLst>
                  <a:ext uri="{FF2B5EF4-FFF2-40B4-BE49-F238E27FC236}">
                    <a16:creationId xmlns:a16="http://schemas.microsoft.com/office/drawing/2014/main" id="{152AE538-948A-DF4B-BD93-19C82564133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alphaModFix amt="9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828800"/>
                <a:ext cx="1143000" cy="113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94901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B729DC4-B2FE-2945-A4C5-D554BC685979}"/>
                  </a:ext>
                </a:extLst>
              </p:cNvPr>
              <p:cNvSpPr txBox="1"/>
              <p:nvPr/>
            </p:nvSpPr>
            <p:spPr>
              <a:xfrm>
                <a:off x="954763" y="1976067"/>
                <a:ext cx="390369" cy="5043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A</a:t>
                </a:r>
              </a:p>
            </p:txBody>
          </p:sp>
        </p:grpSp>
        <p:grpSp>
          <p:nvGrpSpPr>
            <p:cNvPr id="33" name="Group 51">
              <a:extLst>
                <a:ext uri="{FF2B5EF4-FFF2-40B4-BE49-F238E27FC236}">
                  <a16:creationId xmlns:a16="http://schemas.microsoft.com/office/drawing/2014/main" id="{F9CB2789-199B-1440-936A-F92665FEA1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76291" y="222210"/>
              <a:ext cx="963123" cy="870605"/>
              <a:chOff x="457200" y="1828800"/>
              <a:chExt cx="1143000" cy="1130300"/>
            </a:xfrm>
          </p:grpSpPr>
          <p:pic>
            <p:nvPicPr>
              <p:cNvPr id="34" name="Picture 52">
                <a:extLst>
                  <a:ext uri="{FF2B5EF4-FFF2-40B4-BE49-F238E27FC236}">
                    <a16:creationId xmlns:a16="http://schemas.microsoft.com/office/drawing/2014/main" id="{1920496B-C83D-F44C-B2BB-7DCC6354F59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alphaModFix amt="9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828800"/>
                <a:ext cx="1143000" cy="113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94901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C572D4F-647D-6E47-AEC2-7F262254F257}"/>
                  </a:ext>
                </a:extLst>
              </p:cNvPr>
              <p:cNvSpPr txBox="1"/>
              <p:nvPr/>
            </p:nvSpPr>
            <p:spPr>
              <a:xfrm>
                <a:off x="1008063" y="2049462"/>
                <a:ext cx="382760" cy="5194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B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55ED5F0-7D50-8B46-B279-714E6A73969A}"/>
                </a:ext>
              </a:extLst>
            </p:cNvPr>
            <p:cNvSpPr txBox="1"/>
            <p:nvPr/>
          </p:nvSpPr>
          <p:spPr>
            <a:xfrm>
              <a:off x="10175288" y="26248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EC90F8-373B-7943-8CE7-4C9640B39938}"/>
                </a:ext>
              </a:extLst>
            </p:cNvPr>
            <p:cNvSpPr txBox="1"/>
            <p:nvPr/>
          </p:nvSpPr>
          <p:spPr>
            <a:xfrm>
              <a:off x="9322447" y="-68906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960387E-E7A3-8045-8B0A-D46C7400B86E}"/>
                </a:ext>
              </a:extLst>
            </p:cNvPr>
            <p:cNvSpPr/>
            <p:nvPr/>
          </p:nvSpPr>
          <p:spPr>
            <a:xfrm>
              <a:off x="8036641" y="1096586"/>
              <a:ext cx="3049791" cy="406131"/>
            </a:xfrm>
            <a:custGeom>
              <a:avLst/>
              <a:gdLst>
                <a:gd name="connsiteX0" fmla="*/ 0 w 2764221"/>
                <a:gd name="connsiteY0" fmla="*/ 73572 h 557048"/>
                <a:gd name="connsiteX1" fmla="*/ 189186 w 2764221"/>
                <a:gd name="connsiteY1" fmla="*/ 73572 h 557048"/>
                <a:gd name="connsiteX2" fmla="*/ 336331 w 2764221"/>
                <a:gd name="connsiteY2" fmla="*/ 63062 h 557048"/>
                <a:gd name="connsiteX3" fmla="*/ 409904 w 2764221"/>
                <a:gd name="connsiteY3" fmla="*/ 52552 h 557048"/>
                <a:gd name="connsiteX4" fmla="*/ 651641 w 2764221"/>
                <a:gd name="connsiteY4" fmla="*/ 31531 h 557048"/>
                <a:gd name="connsiteX5" fmla="*/ 746235 w 2764221"/>
                <a:gd name="connsiteY5" fmla="*/ 21021 h 557048"/>
                <a:gd name="connsiteX6" fmla="*/ 1061545 w 2764221"/>
                <a:gd name="connsiteY6" fmla="*/ 0 h 557048"/>
                <a:gd name="connsiteX7" fmla="*/ 1650124 w 2764221"/>
                <a:gd name="connsiteY7" fmla="*/ 10510 h 557048"/>
                <a:gd name="connsiteX8" fmla="*/ 1744717 w 2764221"/>
                <a:gd name="connsiteY8" fmla="*/ 21021 h 557048"/>
                <a:gd name="connsiteX9" fmla="*/ 2081048 w 2764221"/>
                <a:gd name="connsiteY9" fmla="*/ 52552 h 557048"/>
                <a:gd name="connsiteX10" fmla="*/ 2123090 w 2764221"/>
                <a:gd name="connsiteY10" fmla="*/ 63062 h 557048"/>
                <a:gd name="connsiteX11" fmla="*/ 2228193 w 2764221"/>
                <a:gd name="connsiteY11" fmla="*/ 84083 h 557048"/>
                <a:gd name="connsiteX12" fmla="*/ 2312276 w 2764221"/>
                <a:gd name="connsiteY12" fmla="*/ 105103 h 557048"/>
                <a:gd name="connsiteX13" fmla="*/ 2375338 w 2764221"/>
                <a:gd name="connsiteY13" fmla="*/ 126124 h 557048"/>
                <a:gd name="connsiteX14" fmla="*/ 2406869 w 2764221"/>
                <a:gd name="connsiteY14" fmla="*/ 136635 h 557048"/>
                <a:gd name="connsiteX15" fmla="*/ 2438400 w 2764221"/>
                <a:gd name="connsiteY15" fmla="*/ 147145 h 557048"/>
                <a:gd name="connsiteX16" fmla="*/ 2490952 w 2764221"/>
                <a:gd name="connsiteY16" fmla="*/ 168166 h 557048"/>
                <a:gd name="connsiteX17" fmla="*/ 2532993 w 2764221"/>
                <a:gd name="connsiteY17" fmla="*/ 189186 h 557048"/>
                <a:gd name="connsiteX18" fmla="*/ 2617076 w 2764221"/>
                <a:gd name="connsiteY18" fmla="*/ 220717 h 557048"/>
                <a:gd name="connsiteX19" fmla="*/ 2680138 w 2764221"/>
                <a:gd name="connsiteY19" fmla="*/ 262759 h 557048"/>
                <a:gd name="connsiteX20" fmla="*/ 2701159 w 2764221"/>
                <a:gd name="connsiteY20" fmla="*/ 294290 h 557048"/>
                <a:gd name="connsiteX21" fmla="*/ 2764221 w 2764221"/>
                <a:gd name="connsiteY21" fmla="*/ 357352 h 557048"/>
                <a:gd name="connsiteX22" fmla="*/ 2743200 w 2764221"/>
                <a:gd name="connsiteY22" fmla="*/ 451945 h 557048"/>
                <a:gd name="connsiteX23" fmla="*/ 2680138 w 2764221"/>
                <a:gd name="connsiteY23" fmla="*/ 483476 h 557048"/>
                <a:gd name="connsiteX24" fmla="*/ 2522483 w 2764221"/>
                <a:gd name="connsiteY24" fmla="*/ 504497 h 557048"/>
                <a:gd name="connsiteX25" fmla="*/ 2364828 w 2764221"/>
                <a:gd name="connsiteY25" fmla="*/ 525517 h 557048"/>
                <a:gd name="connsiteX26" fmla="*/ 2280745 w 2764221"/>
                <a:gd name="connsiteY26" fmla="*/ 536028 h 557048"/>
                <a:gd name="connsiteX27" fmla="*/ 2133600 w 2764221"/>
                <a:gd name="connsiteY27" fmla="*/ 546538 h 557048"/>
                <a:gd name="connsiteX28" fmla="*/ 1776248 w 2764221"/>
                <a:gd name="connsiteY28" fmla="*/ 557048 h 557048"/>
                <a:gd name="connsiteX29" fmla="*/ 851338 w 2764221"/>
                <a:gd name="connsiteY29" fmla="*/ 536028 h 557048"/>
                <a:gd name="connsiteX30" fmla="*/ 599090 w 2764221"/>
                <a:gd name="connsiteY30" fmla="*/ 515007 h 557048"/>
                <a:gd name="connsiteX31" fmla="*/ 441435 w 2764221"/>
                <a:gd name="connsiteY31" fmla="*/ 504497 h 557048"/>
                <a:gd name="connsiteX32" fmla="*/ 199697 w 2764221"/>
                <a:gd name="connsiteY32" fmla="*/ 483476 h 557048"/>
                <a:gd name="connsiteX33" fmla="*/ 52552 w 2764221"/>
                <a:gd name="connsiteY33" fmla="*/ 483476 h 55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764221" h="557048">
                  <a:moveTo>
                    <a:pt x="0" y="73572"/>
                  </a:moveTo>
                  <a:cubicBezTo>
                    <a:pt x="106635" y="91346"/>
                    <a:pt x="37945" y="85206"/>
                    <a:pt x="189186" y="73572"/>
                  </a:cubicBezTo>
                  <a:cubicBezTo>
                    <a:pt x="238214" y="69801"/>
                    <a:pt x="287379" y="67724"/>
                    <a:pt x="336331" y="63062"/>
                  </a:cubicBezTo>
                  <a:cubicBezTo>
                    <a:pt x="360993" y="60713"/>
                    <a:pt x="385254" y="55017"/>
                    <a:pt x="409904" y="52552"/>
                  </a:cubicBezTo>
                  <a:cubicBezTo>
                    <a:pt x="490386" y="44504"/>
                    <a:pt x="571253" y="40463"/>
                    <a:pt x="651641" y="31531"/>
                  </a:cubicBezTo>
                  <a:cubicBezTo>
                    <a:pt x="683172" y="28028"/>
                    <a:pt x="714640" y="23893"/>
                    <a:pt x="746235" y="21021"/>
                  </a:cubicBezTo>
                  <a:cubicBezTo>
                    <a:pt x="856899" y="10961"/>
                    <a:pt x="948883" y="6627"/>
                    <a:pt x="1061545" y="0"/>
                  </a:cubicBezTo>
                  <a:lnTo>
                    <a:pt x="1650124" y="10510"/>
                  </a:lnTo>
                  <a:cubicBezTo>
                    <a:pt x="1681834" y="11486"/>
                    <a:pt x="1713160" y="17757"/>
                    <a:pt x="1744717" y="21021"/>
                  </a:cubicBezTo>
                  <a:cubicBezTo>
                    <a:pt x="1953618" y="42631"/>
                    <a:pt x="1910680" y="38354"/>
                    <a:pt x="2081048" y="52552"/>
                  </a:cubicBezTo>
                  <a:cubicBezTo>
                    <a:pt x="2095062" y="56055"/>
                    <a:pt x="2108965" y="60035"/>
                    <a:pt x="2123090" y="63062"/>
                  </a:cubicBezTo>
                  <a:cubicBezTo>
                    <a:pt x="2158025" y="70548"/>
                    <a:pt x="2194298" y="72785"/>
                    <a:pt x="2228193" y="84083"/>
                  </a:cubicBezTo>
                  <a:cubicBezTo>
                    <a:pt x="2323878" y="115977"/>
                    <a:pt x="2172742" y="67048"/>
                    <a:pt x="2312276" y="105103"/>
                  </a:cubicBezTo>
                  <a:cubicBezTo>
                    <a:pt x="2333653" y="110933"/>
                    <a:pt x="2354317" y="119117"/>
                    <a:pt x="2375338" y="126124"/>
                  </a:cubicBezTo>
                  <a:lnTo>
                    <a:pt x="2406869" y="136635"/>
                  </a:lnTo>
                  <a:cubicBezTo>
                    <a:pt x="2417379" y="140138"/>
                    <a:pt x="2428114" y="143030"/>
                    <a:pt x="2438400" y="147145"/>
                  </a:cubicBezTo>
                  <a:cubicBezTo>
                    <a:pt x="2455917" y="154152"/>
                    <a:pt x="2473711" y="160504"/>
                    <a:pt x="2490952" y="168166"/>
                  </a:cubicBezTo>
                  <a:cubicBezTo>
                    <a:pt x="2505269" y="174529"/>
                    <a:pt x="2518323" y="183685"/>
                    <a:pt x="2532993" y="189186"/>
                  </a:cubicBezTo>
                  <a:cubicBezTo>
                    <a:pt x="2599508" y="214129"/>
                    <a:pt x="2552057" y="181706"/>
                    <a:pt x="2617076" y="220717"/>
                  </a:cubicBezTo>
                  <a:cubicBezTo>
                    <a:pt x="2638740" y="233715"/>
                    <a:pt x="2680138" y="262759"/>
                    <a:pt x="2680138" y="262759"/>
                  </a:cubicBezTo>
                  <a:cubicBezTo>
                    <a:pt x="2687145" y="273269"/>
                    <a:pt x="2692767" y="284849"/>
                    <a:pt x="2701159" y="294290"/>
                  </a:cubicBezTo>
                  <a:cubicBezTo>
                    <a:pt x="2720909" y="316509"/>
                    <a:pt x="2764221" y="357352"/>
                    <a:pt x="2764221" y="357352"/>
                  </a:cubicBezTo>
                  <a:cubicBezTo>
                    <a:pt x="2764114" y="357994"/>
                    <a:pt x="2754093" y="438328"/>
                    <a:pt x="2743200" y="451945"/>
                  </a:cubicBezTo>
                  <a:cubicBezTo>
                    <a:pt x="2729551" y="469006"/>
                    <a:pt x="2699884" y="477834"/>
                    <a:pt x="2680138" y="483476"/>
                  </a:cubicBezTo>
                  <a:cubicBezTo>
                    <a:pt x="2612447" y="502816"/>
                    <a:pt x="2620626" y="494166"/>
                    <a:pt x="2522483" y="504497"/>
                  </a:cubicBezTo>
                  <a:cubicBezTo>
                    <a:pt x="2450946" y="512027"/>
                    <a:pt x="2433799" y="516321"/>
                    <a:pt x="2364828" y="525517"/>
                  </a:cubicBezTo>
                  <a:cubicBezTo>
                    <a:pt x="2336830" y="529250"/>
                    <a:pt x="2308875" y="533471"/>
                    <a:pt x="2280745" y="536028"/>
                  </a:cubicBezTo>
                  <a:cubicBezTo>
                    <a:pt x="2231774" y="540480"/>
                    <a:pt x="2182731" y="544491"/>
                    <a:pt x="2133600" y="546538"/>
                  </a:cubicBezTo>
                  <a:cubicBezTo>
                    <a:pt x="2014534" y="551499"/>
                    <a:pt x="1895365" y="553545"/>
                    <a:pt x="1776248" y="557048"/>
                  </a:cubicBezTo>
                  <a:cubicBezTo>
                    <a:pt x="1634661" y="554648"/>
                    <a:pt x="1077452" y="548827"/>
                    <a:pt x="851338" y="536028"/>
                  </a:cubicBezTo>
                  <a:cubicBezTo>
                    <a:pt x="767099" y="531260"/>
                    <a:pt x="683277" y="520619"/>
                    <a:pt x="599090" y="515007"/>
                  </a:cubicBezTo>
                  <a:lnTo>
                    <a:pt x="441435" y="504497"/>
                  </a:lnTo>
                  <a:cubicBezTo>
                    <a:pt x="343666" y="496675"/>
                    <a:pt x="302953" y="487300"/>
                    <a:pt x="199697" y="483476"/>
                  </a:cubicBezTo>
                  <a:cubicBezTo>
                    <a:pt x="150682" y="481661"/>
                    <a:pt x="101600" y="483476"/>
                    <a:pt x="52552" y="483476"/>
                  </a:cubicBezTo>
                </a:path>
              </a:pathLst>
            </a:custGeom>
            <a:noFill/>
            <a:ln w="28575"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A953995-7441-A448-A2BB-147184E542AB}"/>
                </a:ext>
              </a:extLst>
            </p:cNvPr>
            <p:cNvSpPr txBox="1"/>
            <p:nvPr/>
          </p:nvSpPr>
          <p:spPr>
            <a:xfrm>
              <a:off x="9311438" y="1103347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156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2CF7E76A-C2D4-FB4B-BDE3-C183A4ACA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2"/>
          <a:stretch/>
        </p:blipFill>
        <p:spPr bwMode="auto">
          <a:xfrm>
            <a:off x="2111005" y="4788127"/>
            <a:ext cx="8256587" cy="15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8"/>
          <a:stretch/>
        </p:blipFill>
        <p:spPr bwMode="auto">
          <a:xfrm>
            <a:off x="2027239" y="1127127"/>
            <a:ext cx="8256587" cy="36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9">
                <a:extLst>
                  <a:ext uri="{FF2B5EF4-FFF2-40B4-BE49-F238E27FC236}">
                    <a16:creationId xmlns:a16="http://schemas.microsoft.com/office/drawing/2014/main" id="{F22CD0CD-AB62-8C41-989E-F6264DB65C2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758967" y="87924"/>
                <a:ext cx="2674065" cy="609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itle 9">
                <a:extLst>
                  <a:ext uri="{FF2B5EF4-FFF2-40B4-BE49-F238E27FC236}">
                    <a16:creationId xmlns:a16="http://schemas.microsoft.com/office/drawing/2014/main" id="{F22CD0CD-AB62-8C41-989E-F6264DB65C2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758967" y="87924"/>
                <a:ext cx="2674065" cy="609398"/>
              </a:xfrm>
              <a:prstGeom prst="rect">
                <a:avLst/>
              </a:prstGeom>
              <a:blipFill>
                <a:blip r:embed="rId4"/>
                <a:stretch>
                  <a:fillRect l="-4265" t="-2041" r="-3318"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2394084-9603-6A4B-99A2-1ED3C2661D96}"/>
              </a:ext>
            </a:extLst>
          </p:cNvPr>
          <p:cNvSpPr/>
          <p:nvPr/>
        </p:nvSpPr>
        <p:spPr>
          <a:xfrm>
            <a:off x="2642461" y="1030637"/>
            <a:ext cx="7353946" cy="309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CEA99-657A-6446-A4C1-B6EED1CEF180}"/>
              </a:ext>
            </a:extLst>
          </p:cNvPr>
          <p:cNvSpPr/>
          <p:nvPr/>
        </p:nvSpPr>
        <p:spPr>
          <a:xfrm>
            <a:off x="7393781" y="1488112"/>
            <a:ext cx="2568178" cy="79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97905CA-2B5A-234D-9BF5-76F4E3AAA0BB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937943" y="2421461"/>
            <a:ext cx="0" cy="1007539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BEFF712-BEB9-3749-BEFD-9DD309618710}"/>
              </a:ext>
            </a:extLst>
          </p:cNvPr>
          <p:cNvSpPr txBox="1"/>
          <p:nvPr/>
        </p:nvSpPr>
        <p:spPr>
          <a:xfrm>
            <a:off x="3411997" y="1836686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cwnd</a:t>
            </a:r>
            <a:endParaRPr lang="en-US" sz="32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074AD6-5676-E543-9844-53CEFEE8E371}"/>
              </a:ext>
            </a:extLst>
          </p:cNvPr>
          <p:cNvSpPr txBox="1"/>
          <p:nvPr/>
        </p:nvSpPr>
        <p:spPr>
          <a:xfrm>
            <a:off x="6096000" y="1898241"/>
            <a:ext cx="805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8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534980-AE59-A946-9E7F-2F43C98D8732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6498515" y="2421461"/>
            <a:ext cx="0" cy="816549"/>
          </a:xfrm>
          <a:prstGeom prst="straightConnector1">
            <a:avLst/>
          </a:prstGeom>
          <a:ln w="12700">
            <a:solidFill>
              <a:srgbClr val="08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71C4AC4-ED45-0540-8D5E-D4F334E6E63A}"/>
              </a:ext>
            </a:extLst>
          </p:cNvPr>
          <p:cNvSpPr txBox="1"/>
          <p:nvPr/>
        </p:nvSpPr>
        <p:spPr>
          <a:xfrm>
            <a:off x="10311165" y="4479991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time (</a:t>
            </a:r>
            <a:r>
              <a:rPr lang="en-US" sz="1600" dirty="0" err="1"/>
              <a:t>ms</a:t>
            </a:r>
            <a:r>
              <a:rPr lang="en-US" sz="1600" dirty="0"/>
              <a:t>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932A8-459A-F548-A0C5-5B99B97E703E}"/>
              </a:ext>
            </a:extLst>
          </p:cNvPr>
          <p:cNvGrpSpPr/>
          <p:nvPr/>
        </p:nvGrpSpPr>
        <p:grpSpPr>
          <a:xfrm>
            <a:off x="4060119" y="794105"/>
            <a:ext cx="2309012" cy="5836782"/>
            <a:chOff x="4078591" y="794105"/>
            <a:chExt cx="2309012" cy="5836782"/>
          </a:xfrm>
        </p:grpSpPr>
        <p:sp>
          <p:nvSpPr>
            <p:cNvPr id="43016" name="Line 9"/>
            <p:cNvSpPr>
              <a:spLocks noChangeShapeType="1"/>
            </p:cNvSpPr>
            <p:nvPr/>
          </p:nvSpPr>
          <p:spPr bwMode="auto">
            <a:xfrm flipH="1" flipV="1">
              <a:off x="5277645" y="1341436"/>
              <a:ext cx="7801" cy="528945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3013" name="Line 6"/>
            <p:cNvSpPr>
              <a:spLocks noChangeShapeType="1"/>
            </p:cNvSpPr>
            <p:nvPr/>
          </p:nvSpPr>
          <p:spPr bwMode="auto">
            <a:xfrm flipH="1" flipV="1">
              <a:off x="5171678" y="1339848"/>
              <a:ext cx="40087" cy="5291039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3014" name="Text Box 7"/>
            <p:cNvSpPr txBox="1">
              <a:spLocks noChangeArrowheads="1"/>
            </p:cNvSpPr>
            <p:nvPr/>
          </p:nvSpPr>
          <p:spPr bwMode="auto">
            <a:xfrm>
              <a:off x="4078591" y="794105"/>
              <a:ext cx="2309012" cy="568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8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 defTabSz="828675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828675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828675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828675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7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000" dirty="0">
                  <a:solidFill>
                    <a:schemeClr val="accent5"/>
                  </a:solidFill>
                  <a:latin typeface="Nimbus Sans Condensed" charset="0"/>
                </a:rPr>
                <a:t>Interval magnified</a:t>
              </a:r>
            </a:p>
            <a:p>
              <a:pPr algn="ctr">
                <a:lnSpc>
                  <a:spcPct val="97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000" dirty="0">
                  <a:solidFill>
                    <a:schemeClr val="accent5"/>
                  </a:solidFill>
                  <a:latin typeface="Nimbus Sans Condensed" charset="0"/>
                </a:rPr>
                <a:t>on next slide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E55925-D141-8547-B488-6AB4E58FFB87}"/>
              </a:ext>
            </a:extLst>
          </p:cNvPr>
          <p:cNvGrpSpPr/>
          <p:nvPr/>
        </p:nvGrpSpPr>
        <p:grpSpPr>
          <a:xfrm>
            <a:off x="8456481" y="-47596"/>
            <a:ext cx="3441062" cy="1298879"/>
            <a:chOff x="7243533" y="-68906"/>
            <a:chExt cx="4495881" cy="1571623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EB24AED-AC79-A541-9DE2-D27DD6FEC53C}"/>
                </a:ext>
              </a:extLst>
            </p:cNvPr>
            <p:cNvSpPr/>
            <p:nvPr/>
          </p:nvSpPr>
          <p:spPr>
            <a:xfrm>
              <a:off x="9149688" y="314684"/>
              <a:ext cx="672662" cy="620110"/>
            </a:xfrm>
            <a:custGeom>
              <a:avLst/>
              <a:gdLst>
                <a:gd name="connsiteX0" fmla="*/ 0 w 672662"/>
                <a:gd name="connsiteY0" fmla="*/ 0 h 620110"/>
                <a:gd name="connsiteX1" fmla="*/ 672662 w 672662"/>
                <a:gd name="connsiteY1" fmla="*/ 0 h 620110"/>
                <a:gd name="connsiteX2" fmla="*/ 672662 w 672662"/>
                <a:gd name="connsiteY2" fmla="*/ 620110 h 620110"/>
                <a:gd name="connsiteX3" fmla="*/ 21020 w 672662"/>
                <a:gd name="connsiteY3" fmla="*/ 62011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2" h="620110">
                  <a:moveTo>
                    <a:pt x="0" y="0"/>
                  </a:moveTo>
                  <a:lnTo>
                    <a:pt x="672662" y="0"/>
                  </a:lnTo>
                  <a:lnTo>
                    <a:pt x="672662" y="620110"/>
                  </a:lnTo>
                  <a:lnTo>
                    <a:pt x="21020" y="62011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CB09CDD-C231-1646-B8CA-123BAC286909}"/>
                </a:ext>
              </a:extLst>
            </p:cNvPr>
            <p:cNvCxnSpPr/>
            <p:nvPr/>
          </p:nvCxnSpPr>
          <p:spPr>
            <a:xfrm>
              <a:off x="9636233" y="430381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0FAD992-5EA1-4641-A411-99BE5CDBF45F}"/>
                </a:ext>
              </a:extLst>
            </p:cNvPr>
            <p:cNvCxnSpPr/>
            <p:nvPr/>
          </p:nvCxnSpPr>
          <p:spPr>
            <a:xfrm>
              <a:off x="9378729" y="430381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2E13E04-65D5-8A46-B063-B05E1FDBBD4F}"/>
                </a:ext>
              </a:extLst>
            </p:cNvPr>
            <p:cNvCxnSpPr/>
            <p:nvPr/>
          </p:nvCxnSpPr>
          <p:spPr>
            <a:xfrm>
              <a:off x="9822350" y="621808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3D832EC-5E3A-EC47-B695-8CB13DBC0FED}"/>
                </a:ext>
              </a:extLst>
            </p:cNvPr>
            <p:cNvCxnSpPr/>
            <p:nvPr/>
          </p:nvCxnSpPr>
          <p:spPr>
            <a:xfrm>
              <a:off x="8067123" y="621808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1">
              <a:extLst>
                <a:ext uri="{FF2B5EF4-FFF2-40B4-BE49-F238E27FC236}">
                  <a16:creationId xmlns:a16="http://schemas.microsoft.com/office/drawing/2014/main" id="{600E96FA-97EA-9645-BD25-29CCABC92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3533" y="237708"/>
              <a:ext cx="963122" cy="896776"/>
              <a:chOff x="457200" y="1828800"/>
              <a:chExt cx="1143000" cy="1130300"/>
            </a:xfrm>
          </p:grpSpPr>
          <p:pic>
            <p:nvPicPr>
              <p:cNvPr id="47" name="Picture 45">
                <a:extLst>
                  <a:ext uri="{FF2B5EF4-FFF2-40B4-BE49-F238E27FC236}">
                    <a16:creationId xmlns:a16="http://schemas.microsoft.com/office/drawing/2014/main" id="{64DDF39A-E3E5-B74A-851D-FFB28C9197C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alphaModFix amt="9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828800"/>
                <a:ext cx="1143000" cy="113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94901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7CDE409-595B-6A47-AD2B-81F80F5D18EF}"/>
                  </a:ext>
                </a:extLst>
              </p:cNvPr>
              <p:cNvSpPr txBox="1"/>
              <p:nvPr/>
            </p:nvSpPr>
            <p:spPr>
              <a:xfrm>
                <a:off x="954763" y="1976067"/>
                <a:ext cx="390369" cy="5043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A</a:t>
                </a:r>
              </a:p>
            </p:txBody>
          </p:sp>
        </p:grpSp>
        <p:grpSp>
          <p:nvGrpSpPr>
            <p:cNvPr id="40" name="Group 51">
              <a:extLst>
                <a:ext uri="{FF2B5EF4-FFF2-40B4-BE49-F238E27FC236}">
                  <a16:creationId xmlns:a16="http://schemas.microsoft.com/office/drawing/2014/main" id="{E2955B73-A65B-8A46-88D1-4881E3294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76291" y="222210"/>
              <a:ext cx="963123" cy="870605"/>
              <a:chOff x="457200" y="1828800"/>
              <a:chExt cx="1143000" cy="1130300"/>
            </a:xfrm>
          </p:grpSpPr>
          <p:pic>
            <p:nvPicPr>
              <p:cNvPr id="45" name="Picture 52">
                <a:extLst>
                  <a:ext uri="{FF2B5EF4-FFF2-40B4-BE49-F238E27FC236}">
                    <a16:creationId xmlns:a16="http://schemas.microsoft.com/office/drawing/2014/main" id="{263B961A-9C50-8A48-A346-56A372693B1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alphaModFix amt="9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828800"/>
                <a:ext cx="1143000" cy="113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94901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D9C4DA3-A14E-134A-8E47-5447FF5EEF6D}"/>
                  </a:ext>
                </a:extLst>
              </p:cNvPr>
              <p:cNvSpPr txBox="1"/>
              <p:nvPr/>
            </p:nvSpPr>
            <p:spPr>
              <a:xfrm>
                <a:off x="1008063" y="2049462"/>
                <a:ext cx="382760" cy="5194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B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D702FF-9388-7140-89EE-483AB7B1BD47}"/>
                </a:ext>
              </a:extLst>
            </p:cNvPr>
            <p:cNvSpPr txBox="1"/>
            <p:nvPr/>
          </p:nvSpPr>
          <p:spPr>
            <a:xfrm>
              <a:off x="10175288" y="26248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44AAE2-4C17-D84D-A739-47ADA71F1FB6}"/>
                </a:ext>
              </a:extLst>
            </p:cNvPr>
            <p:cNvSpPr txBox="1"/>
            <p:nvPr/>
          </p:nvSpPr>
          <p:spPr>
            <a:xfrm>
              <a:off x="9322447" y="-68906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4B0571A-E8E2-724F-9CD2-F60DF76B7DA3}"/>
                </a:ext>
              </a:extLst>
            </p:cNvPr>
            <p:cNvSpPr/>
            <p:nvPr/>
          </p:nvSpPr>
          <p:spPr>
            <a:xfrm>
              <a:off x="8036641" y="1096586"/>
              <a:ext cx="3049791" cy="406131"/>
            </a:xfrm>
            <a:custGeom>
              <a:avLst/>
              <a:gdLst>
                <a:gd name="connsiteX0" fmla="*/ 0 w 2764221"/>
                <a:gd name="connsiteY0" fmla="*/ 73572 h 557048"/>
                <a:gd name="connsiteX1" fmla="*/ 189186 w 2764221"/>
                <a:gd name="connsiteY1" fmla="*/ 73572 h 557048"/>
                <a:gd name="connsiteX2" fmla="*/ 336331 w 2764221"/>
                <a:gd name="connsiteY2" fmla="*/ 63062 h 557048"/>
                <a:gd name="connsiteX3" fmla="*/ 409904 w 2764221"/>
                <a:gd name="connsiteY3" fmla="*/ 52552 h 557048"/>
                <a:gd name="connsiteX4" fmla="*/ 651641 w 2764221"/>
                <a:gd name="connsiteY4" fmla="*/ 31531 h 557048"/>
                <a:gd name="connsiteX5" fmla="*/ 746235 w 2764221"/>
                <a:gd name="connsiteY5" fmla="*/ 21021 h 557048"/>
                <a:gd name="connsiteX6" fmla="*/ 1061545 w 2764221"/>
                <a:gd name="connsiteY6" fmla="*/ 0 h 557048"/>
                <a:gd name="connsiteX7" fmla="*/ 1650124 w 2764221"/>
                <a:gd name="connsiteY7" fmla="*/ 10510 h 557048"/>
                <a:gd name="connsiteX8" fmla="*/ 1744717 w 2764221"/>
                <a:gd name="connsiteY8" fmla="*/ 21021 h 557048"/>
                <a:gd name="connsiteX9" fmla="*/ 2081048 w 2764221"/>
                <a:gd name="connsiteY9" fmla="*/ 52552 h 557048"/>
                <a:gd name="connsiteX10" fmla="*/ 2123090 w 2764221"/>
                <a:gd name="connsiteY10" fmla="*/ 63062 h 557048"/>
                <a:gd name="connsiteX11" fmla="*/ 2228193 w 2764221"/>
                <a:gd name="connsiteY11" fmla="*/ 84083 h 557048"/>
                <a:gd name="connsiteX12" fmla="*/ 2312276 w 2764221"/>
                <a:gd name="connsiteY12" fmla="*/ 105103 h 557048"/>
                <a:gd name="connsiteX13" fmla="*/ 2375338 w 2764221"/>
                <a:gd name="connsiteY13" fmla="*/ 126124 h 557048"/>
                <a:gd name="connsiteX14" fmla="*/ 2406869 w 2764221"/>
                <a:gd name="connsiteY14" fmla="*/ 136635 h 557048"/>
                <a:gd name="connsiteX15" fmla="*/ 2438400 w 2764221"/>
                <a:gd name="connsiteY15" fmla="*/ 147145 h 557048"/>
                <a:gd name="connsiteX16" fmla="*/ 2490952 w 2764221"/>
                <a:gd name="connsiteY16" fmla="*/ 168166 h 557048"/>
                <a:gd name="connsiteX17" fmla="*/ 2532993 w 2764221"/>
                <a:gd name="connsiteY17" fmla="*/ 189186 h 557048"/>
                <a:gd name="connsiteX18" fmla="*/ 2617076 w 2764221"/>
                <a:gd name="connsiteY18" fmla="*/ 220717 h 557048"/>
                <a:gd name="connsiteX19" fmla="*/ 2680138 w 2764221"/>
                <a:gd name="connsiteY19" fmla="*/ 262759 h 557048"/>
                <a:gd name="connsiteX20" fmla="*/ 2701159 w 2764221"/>
                <a:gd name="connsiteY20" fmla="*/ 294290 h 557048"/>
                <a:gd name="connsiteX21" fmla="*/ 2764221 w 2764221"/>
                <a:gd name="connsiteY21" fmla="*/ 357352 h 557048"/>
                <a:gd name="connsiteX22" fmla="*/ 2743200 w 2764221"/>
                <a:gd name="connsiteY22" fmla="*/ 451945 h 557048"/>
                <a:gd name="connsiteX23" fmla="*/ 2680138 w 2764221"/>
                <a:gd name="connsiteY23" fmla="*/ 483476 h 557048"/>
                <a:gd name="connsiteX24" fmla="*/ 2522483 w 2764221"/>
                <a:gd name="connsiteY24" fmla="*/ 504497 h 557048"/>
                <a:gd name="connsiteX25" fmla="*/ 2364828 w 2764221"/>
                <a:gd name="connsiteY25" fmla="*/ 525517 h 557048"/>
                <a:gd name="connsiteX26" fmla="*/ 2280745 w 2764221"/>
                <a:gd name="connsiteY26" fmla="*/ 536028 h 557048"/>
                <a:gd name="connsiteX27" fmla="*/ 2133600 w 2764221"/>
                <a:gd name="connsiteY27" fmla="*/ 546538 h 557048"/>
                <a:gd name="connsiteX28" fmla="*/ 1776248 w 2764221"/>
                <a:gd name="connsiteY28" fmla="*/ 557048 h 557048"/>
                <a:gd name="connsiteX29" fmla="*/ 851338 w 2764221"/>
                <a:gd name="connsiteY29" fmla="*/ 536028 h 557048"/>
                <a:gd name="connsiteX30" fmla="*/ 599090 w 2764221"/>
                <a:gd name="connsiteY30" fmla="*/ 515007 h 557048"/>
                <a:gd name="connsiteX31" fmla="*/ 441435 w 2764221"/>
                <a:gd name="connsiteY31" fmla="*/ 504497 h 557048"/>
                <a:gd name="connsiteX32" fmla="*/ 199697 w 2764221"/>
                <a:gd name="connsiteY32" fmla="*/ 483476 h 557048"/>
                <a:gd name="connsiteX33" fmla="*/ 52552 w 2764221"/>
                <a:gd name="connsiteY33" fmla="*/ 483476 h 55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764221" h="557048">
                  <a:moveTo>
                    <a:pt x="0" y="73572"/>
                  </a:moveTo>
                  <a:cubicBezTo>
                    <a:pt x="106635" y="91346"/>
                    <a:pt x="37945" y="85206"/>
                    <a:pt x="189186" y="73572"/>
                  </a:cubicBezTo>
                  <a:cubicBezTo>
                    <a:pt x="238214" y="69801"/>
                    <a:pt x="287379" y="67724"/>
                    <a:pt x="336331" y="63062"/>
                  </a:cubicBezTo>
                  <a:cubicBezTo>
                    <a:pt x="360993" y="60713"/>
                    <a:pt x="385254" y="55017"/>
                    <a:pt x="409904" y="52552"/>
                  </a:cubicBezTo>
                  <a:cubicBezTo>
                    <a:pt x="490386" y="44504"/>
                    <a:pt x="571253" y="40463"/>
                    <a:pt x="651641" y="31531"/>
                  </a:cubicBezTo>
                  <a:cubicBezTo>
                    <a:pt x="683172" y="28028"/>
                    <a:pt x="714640" y="23893"/>
                    <a:pt x="746235" y="21021"/>
                  </a:cubicBezTo>
                  <a:cubicBezTo>
                    <a:pt x="856899" y="10961"/>
                    <a:pt x="948883" y="6627"/>
                    <a:pt x="1061545" y="0"/>
                  </a:cubicBezTo>
                  <a:lnTo>
                    <a:pt x="1650124" y="10510"/>
                  </a:lnTo>
                  <a:cubicBezTo>
                    <a:pt x="1681834" y="11486"/>
                    <a:pt x="1713160" y="17757"/>
                    <a:pt x="1744717" y="21021"/>
                  </a:cubicBezTo>
                  <a:cubicBezTo>
                    <a:pt x="1953618" y="42631"/>
                    <a:pt x="1910680" y="38354"/>
                    <a:pt x="2081048" y="52552"/>
                  </a:cubicBezTo>
                  <a:cubicBezTo>
                    <a:pt x="2095062" y="56055"/>
                    <a:pt x="2108965" y="60035"/>
                    <a:pt x="2123090" y="63062"/>
                  </a:cubicBezTo>
                  <a:cubicBezTo>
                    <a:pt x="2158025" y="70548"/>
                    <a:pt x="2194298" y="72785"/>
                    <a:pt x="2228193" y="84083"/>
                  </a:cubicBezTo>
                  <a:cubicBezTo>
                    <a:pt x="2323878" y="115977"/>
                    <a:pt x="2172742" y="67048"/>
                    <a:pt x="2312276" y="105103"/>
                  </a:cubicBezTo>
                  <a:cubicBezTo>
                    <a:pt x="2333653" y="110933"/>
                    <a:pt x="2354317" y="119117"/>
                    <a:pt x="2375338" y="126124"/>
                  </a:cubicBezTo>
                  <a:lnTo>
                    <a:pt x="2406869" y="136635"/>
                  </a:lnTo>
                  <a:cubicBezTo>
                    <a:pt x="2417379" y="140138"/>
                    <a:pt x="2428114" y="143030"/>
                    <a:pt x="2438400" y="147145"/>
                  </a:cubicBezTo>
                  <a:cubicBezTo>
                    <a:pt x="2455917" y="154152"/>
                    <a:pt x="2473711" y="160504"/>
                    <a:pt x="2490952" y="168166"/>
                  </a:cubicBezTo>
                  <a:cubicBezTo>
                    <a:pt x="2505269" y="174529"/>
                    <a:pt x="2518323" y="183685"/>
                    <a:pt x="2532993" y="189186"/>
                  </a:cubicBezTo>
                  <a:cubicBezTo>
                    <a:pt x="2599508" y="214129"/>
                    <a:pt x="2552057" y="181706"/>
                    <a:pt x="2617076" y="220717"/>
                  </a:cubicBezTo>
                  <a:cubicBezTo>
                    <a:pt x="2638740" y="233715"/>
                    <a:pt x="2680138" y="262759"/>
                    <a:pt x="2680138" y="262759"/>
                  </a:cubicBezTo>
                  <a:cubicBezTo>
                    <a:pt x="2687145" y="273269"/>
                    <a:pt x="2692767" y="284849"/>
                    <a:pt x="2701159" y="294290"/>
                  </a:cubicBezTo>
                  <a:cubicBezTo>
                    <a:pt x="2720909" y="316509"/>
                    <a:pt x="2764221" y="357352"/>
                    <a:pt x="2764221" y="357352"/>
                  </a:cubicBezTo>
                  <a:cubicBezTo>
                    <a:pt x="2764114" y="357994"/>
                    <a:pt x="2754093" y="438328"/>
                    <a:pt x="2743200" y="451945"/>
                  </a:cubicBezTo>
                  <a:cubicBezTo>
                    <a:pt x="2729551" y="469006"/>
                    <a:pt x="2699884" y="477834"/>
                    <a:pt x="2680138" y="483476"/>
                  </a:cubicBezTo>
                  <a:cubicBezTo>
                    <a:pt x="2612447" y="502816"/>
                    <a:pt x="2620626" y="494166"/>
                    <a:pt x="2522483" y="504497"/>
                  </a:cubicBezTo>
                  <a:cubicBezTo>
                    <a:pt x="2450946" y="512027"/>
                    <a:pt x="2433799" y="516321"/>
                    <a:pt x="2364828" y="525517"/>
                  </a:cubicBezTo>
                  <a:cubicBezTo>
                    <a:pt x="2336830" y="529250"/>
                    <a:pt x="2308875" y="533471"/>
                    <a:pt x="2280745" y="536028"/>
                  </a:cubicBezTo>
                  <a:cubicBezTo>
                    <a:pt x="2231774" y="540480"/>
                    <a:pt x="2182731" y="544491"/>
                    <a:pt x="2133600" y="546538"/>
                  </a:cubicBezTo>
                  <a:cubicBezTo>
                    <a:pt x="2014534" y="551499"/>
                    <a:pt x="1895365" y="553545"/>
                    <a:pt x="1776248" y="557048"/>
                  </a:cubicBezTo>
                  <a:cubicBezTo>
                    <a:pt x="1634661" y="554648"/>
                    <a:pt x="1077452" y="548827"/>
                    <a:pt x="851338" y="536028"/>
                  </a:cubicBezTo>
                  <a:cubicBezTo>
                    <a:pt x="767099" y="531260"/>
                    <a:pt x="683277" y="520619"/>
                    <a:pt x="599090" y="515007"/>
                  </a:cubicBezTo>
                  <a:lnTo>
                    <a:pt x="441435" y="504497"/>
                  </a:lnTo>
                  <a:cubicBezTo>
                    <a:pt x="343666" y="496675"/>
                    <a:pt x="302953" y="487300"/>
                    <a:pt x="199697" y="483476"/>
                  </a:cubicBezTo>
                  <a:cubicBezTo>
                    <a:pt x="150682" y="481661"/>
                    <a:pt x="101600" y="483476"/>
                    <a:pt x="52552" y="483476"/>
                  </a:cubicBezTo>
                </a:path>
              </a:pathLst>
            </a:custGeom>
            <a:noFill/>
            <a:ln w="28575"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48E20F0-9B7D-4447-8621-A043FDC290DD}"/>
                </a:ext>
              </a:extLst>
            </p:cNvPr>
            <p:cNvSpPr txBox="1"/>
            <p:nvPr/>
          </p:nvSpPr>
          <p:spPr>
            <a:xfrm>
              <a:off x="9311438" y="1103347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6141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9" y="1290637"/>
            <a:ext cx="7718425" cy="494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Line 4"/>
          <p:cNvSpPr>
            <a:spLocks noChangeShapeType="1"/>
          </p:cNvSpPr>
          <p:nvPr/>
        </p:nvSpPr>
        <p:spPr bwMode="auto">
          <a:xfrm>
            <a:off x="7086602" y="4265613"/>
            <a:ext cx="1439863" cy="1588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7442201" y="3919538"/>
            <a:ext cx="762325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8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80"/>
                </a:solidFill>
                <a:latin typeface="Nimbus Sans Condensed" charset="0"/>
              </a:rPr>
              <a:t>one RTT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1B014-D237-DF4B-A4B8-64040A264A98}"/>
              </a:ext>
            </a:extLst>
          </p:cNvPr>
          <p:cNvGrpSpPr/>
          <p:nvPr/>
        </p:nvGrpSpPr>
        <p:grpSpPr>
          <a:xfrm>
            <a:off x="3113090" y="3068638"/>
            <a:ext cx="944562" cy="693737"/>
            <a:chOff x="3113090" y="3068638"/>
            <a:chExt cx="944562" cy="693737"/>
          </a:xfrm>
        </p:grpSpPr>
        <p:sp>
          <p:nvSpPr>
            <p:cNvPr id="45061" name="Text Box 6"/>
            <p:cNvSpPr txBox="1">
              <a:spLocks noChangeArrowheads="1"/>
            </p:cNvSpPr>
            <p:nvPr/>
          </p:nvSpPr>
          <p:spPr bwMode="auto">
            <a:xfrm>
              <a:off x="3113090" y="3068638"/>
              <a:ext cx="474489" cy="26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8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82867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82867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82867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97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800" dirty="0">
                  <a:solidFill>
                    <a:srgbClr val="000080"/>
                  </a:solidFill>
                  <a:latin typeface="+mn-lt"/>
                  <a:cs typeface="Times New Roman" panose="02020603050405020304" pitchFamily="18" charset="0"/>
                </a:rPr>
                <a:t>Drop</a:t>
              </a:r>
            </a:p>
          </p:txBody>
        </p:sp>
        <p:sp>
          <p:nvSpPr>
            <p:cNvPr id="45062" name="Line 7"/>
            <p:cNvSpPr>
              <a:spLocks noChangeShapeType="1"/>
            </p:cNvSpPr>
            <p:nvPr/>
          </p:nvSpPr>
          <p:spPr bwMode="auto">
            <a:xfrm>
              <a:off x="3597277" y="3330575"/>
              <a:ext cx="460375" cy="43180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0EA79DA-5E3C-6542-A501-533D96BFDA5E}"/>
              </a:ext>
            </a:extLst>
          </p:cNvPr>
          <p:cNvSpPr/>
          <p:nvPr/>
        </p:nvSpPr>
        <p:spPr>
          <a:xfrm>
            <a:off x="2568573" y="1169178"/>
            <a:ext cx="7353946" cy="309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175E0344-AA81-FD40-9F95-D3BCC2CA2E7D}"/>
              </a:ext>
            </a:extLst>
          </p:cNvPr>
          <p:cNvCxnSpPr>
            <a:cxnSpLocks/>
          </p:cNvCxnSpPr>
          <p:nvPr/>
        </p:nvCxnSpPr>
        <p:spPr>
          <a:xfrm>
            <a:off x="2614326" y="2675693"/>
            <a:ext cx="7100410" cy="895990"/>
          </a:xfrm>
          <a:prstGeom prst="bentConnector3">
            <a:avLst>
              <a:gd name="adj1" fmla="val 62705"/>
            </a:avLst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7D87F18-8F9C-1343-B7B4-14E359497804}"/>
              </a:ext>
            </a:extLst>
          </p:cNvPr>
          <p:cNvSpPr/>
          <p:nvPr/>
        </p:nvSpPr>
        <p:spPr>
          <a:xfrm>
            <a:off x="6940848" y="1633731"/>
            <a:ext cx="2645010" cy="532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DBED53-6E63-F64B-9EA0-EF11BDE13BDE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4109779" y="2028698"/>
            <a:ext cx="0" cy="646995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3DD9CCF-5138-DC4F-8D54-247A248DA1D4}"/>
              </a:ext>
            </a:extLst>
          </p:cNvPr>
          <p:cNvSpPr txBox="1"/>
          <p:nvPr/>
        </p:nvSpPr>
        <p:spPr>
          <a:xfrm>
            <a:off x="3583833" y="1443923"/>
            <a:ext cx="1051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cwnd</a:t>
            </a:r>
            <a:endParaRPr lang="en-US" sz="320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73BD71-A8BA-804B-A008-B5F81E9683EB}"/>
              </a:ext>
            </a:extLst>
          </p:cNvPr>
          <p:cNvCxnSpPr>
            <a:cxnSpLocks/>
          </p:cNvCxnSpPr>
          <p:nvPr/>
        </p:nvCxnSpPr>
        <p:spPr>
          <a:xfrm>
            <a:off x="5229177" y="3429000"/>
            <a:ext cx="0" cy="382023"/>
          </a:xfrm>
          <a:prstGeom prst="straightConnector1">
            <a:avLst/>
          </a:prstGeom>
          <a:ln w="28575">
            <a:solidFill>
              <a:srgbClr val="FB05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1749DF9-E822-2B4F-92AD-3EB8820447D8}"/>
              </a:ext>
            </a:extLst>
          </p:cNvPr>
          <p:cNvSpPr txBox="1"/>
          <p:nvPr/>
        </p:nvSpPr>
        <p:spPr>
          <a:xfrm>
            <a:off x="4648537" y="3145220"/>
            <a:ext cx="227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Sending rate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2F11D9-5A8F-E942-8A86-603589049156}"/>
              </a:ext>
            </a:extLst>
          </p:cNvPr>
          <p:cNvGrpSpPr/>
          <p:nvPr/>
        </p:nvGrpSpPr>
        <p:grpSpPr>
          <a:xfrm>
            <a:off x="7042447" y="1478390"/>
            <a:ext cx="3559335" cy="5063559"/>
            <a:chOff x="7042447" y="1478390"/>
            <a:chExt cx="3559335" cy="50635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AE01DB-67F6-3A4C-9AD1-AEBDA385E3B8}"/>
                </a:ext>
              </a:extLst>
            </p:cNvPr>
            <p:cNvSpPr/>
            <p:nvPr/>
          </p:nvSpPr>
          <p:spPr>
            <a:xfrm>
              <a:off x="7049780" y="1478390"/>
              <a:ext cx="3552002" cy="5063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540C4AE-19BD-B245-B00F-2AE2F1B72B62}"/>
                </a:ext>
              </a:extLst>
            </p:cNvPr>
            <p:cNvCxnSpPr/>
            <p:nvPr/>
          </p:nvCxnSpPr>
          <p:spPr>
            <a:xfrm>
              <a:off x="7049780" y="1564913"/>
              <a:ext cx="0" cy="29211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34E834-8178-A04C-BC34-311257C1D29C}"/>
                </a:ext>
              </a:extLst>
            </p:cNvPr>
            <p:cNvCxnSpPr>
              <a:cxnSpLocks/>
            </p:cNvCxnSpPr>
            <p:nvPr/>
          </p:nvCxnSpPr>
          <p:spPr>
            <a:xfrm>
              <a:off x="7042447" y="4946049"/>
              <a:ext cx="7333" cy="11049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9">
                <a:extLst>
                  <a:ext uri="{FF2B5EF4-FFF2-40B4-BE49-F238E27FC236}">
                    <a16:creationId xmlns:a16="http://schemas.microsoft.com/office/drawing/2014/main" id="{3A465B10-95A5-6049-8AA8-80499941B7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8967" y="87924"/>
                <a:ext cx="2674065" cy="609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rtlCol="0" anchor="ctr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itle 9">
                <a:extLst>
                  <a:ext uri="{FF2B5EF4-FFF2-40B4-BE49-F238E27FC236}">
                    <a16:creationId xmlns:a16="http://schemas.microsoft.com/office/drawing/2014/main" id="{3A465B10-95A5-6049-8AA8-80499941B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967" y="87924"/>
                <a:ext cx="2674065" cy="609398"/>
              </a:xfrm>
              <a:prstGeom prst="rect">
                <a:avLst/>
              </a:prstGeom>
              <a:blipFill>
                <a:blip r:embed="rId4"/>
                <a:stretch>
                  <a:fillRect l="-4265" t="-2041" r="-3318"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346D10E-A22B-6142-8AA8-BCD65D195BBD}"/>
              </a:ext>
            </a:extLst>
          </p:cNvPr>
          <p:cNvSpPr txBox="1"/>
          <p:nvPr/>
        </p:nvSpPr>
        <p:spPr>
          <a:xfrm>
            <a:off x="5229177" y="740329"/>
            <a:ext cx="1812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Zoom View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01349C-958F-B449-B64F-842A74E0D338}"/>
              </a:ext>
            </a:extLst>
          </p:cNvPr>
          <p:cNvGrpSpPr/>
          <p:nvPr/>
        </p:nvGrpSpPr>
        <p:grpSpPr>
          <a:xfrm>
            <a:off x="3484389" y="5253200"/>
            <a:ext cx="4162204" cy="431800"/>
            <a:chOff x="3484389" y="5253200"/>
            <a:chExt cx="4162204" cy="4318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01701C-C278-3544-A352-D90D216F68FA}"/>
                </a:ext>
              </a:extLst>
            </p:cNvPr>
            <p:cNvSpPr txBox="1"/>
            <p:nvPr/>
          </p:nvSpPr>
          <p:spPr>
            <a:xfrm>
              <a:off x="3484389" y="5253200"/>
              <a:ext cx="3456459" cy="43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r>
                <a:rPr lang="en-GB" dirty="0">
                  <a:latin typeface="Calibri" charset="0"/>
                </a:rPr>
                <a:t>When sender pauses, buffer drains</a:t>
              </a:r>
              <a:endParaRPr lang="en-US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DBE12AA-CA48-F145-9975-B342AE72CADD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6940848" y="5469100"/>
              <a:ext cx="70574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D1975CB-4847-CD41-9A52-1E0E58356B1C}"/>
              </a:ext>
            </a:extLst>
          </p:cNvPr>
          <p:cNvGrpSpPr/>
          <p:nvPr/>
        </p:nvGrpSpPr>
        <p:grpSpPr>
          <a:xfrm>
            <a:off x="8456481" y="-47596"/>
            <a:ext cx="3441062" cy="1298879"/>
            <a:chOff x="7243533" y="-68906"/>
            <a:chExt cx="4495881" cy="1571623"/>
          </a:xfrm>
        </p:grpSpPr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F48537-B398-BC4B-BC29-DE549E446FB7}"/>
                </a:ext>
              </a:extLst>
            </p:cNvPr>
            <p:cNvSpPr/>
            <p:nvPr/>
          </p:nvSpPr>
          <p:spPr>
            <a:xfrm>
              <a:off x="9149688" y="314684"/>
              <a:ext cx="672662" cy="620110"/>
            </a:xfrm>
            <a:custGeom>
              <a:avLst/>
              <a:gdLst>
                <a:gd name="connsiteX0" fmla="*/ 0 w 672662"/>
                <a:gd name="connsiteY0" fmla="*/ 0 h 620110"/>
                <a:gd name="connsiteX1" fmla="*/ 672662 w 672662"/>
                <a:gd name="connsiteY1" fmla="*/ 0 h 620110"/>
                <a:gd name="connsiteX2" fmla="*/ 672662 w 672662"/>
                <a:gd name="connsiteY2" fmla="*/ 620110 h 620110"/>
                <a:gd name="connsiteX3" fmla="*/ 21020 w 672662"/>
                <a:gd name="connsiteY3" fmla="*/ 62011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2" h="620110">
                  <a:moveTo>
                    <a:pt x="0" y="0"/>
                  </a:moveTo>
                  <a:lnTo>
                    <a:pt x="672662" y="0"/>
                  </a:lnTo>
                  <a:lnTo>
                    <a:pt x="672662" y="620110"/>
                  </a:lnTo>
                  <a:lnTo>
                    <a:pt x="21020" y="62011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580539A-111C-5449-A50A-B71ADC9F0488}"/>
                </a:ext>
              </a:extLst>
            </p:cNvPr>
            <p:cNvCxnSpPr/>
            <p:nvPr/>
          </p:nvCxnSpPr>
          <p:spPr>
            <a:xfrm>
              <a:off x="9636233" y="430381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0D18FED-5939-2742-9A29-3F7693212AD5}"/>
                </a:ext>
              </a:extLst>
            </p:cNvPr>
            <p:cNvCxnSpPr/>
            <p:nvPr/>
          </p:nvCxnSpPr>
          <p:spPr>
            <a:xfrm>
              <a:off x="9378729" y="430381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9ACFBDE-7370-7443-BB64-110058C940CD}"/>
                </a:ext>
              </a:extLst>
            </p:cNvPr>
            <p:cNvCxnSpPr/>
            <p:nvPr/>
          </p:nvCxnSpPr>
          <p:spPr>
            <a:xfrm>
              <a:off x="9822350" y="621808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381753B-9190-0C46-9DD5-9577C59454A3}"/>
                </a:ext>
              </a:extLst>
            </p:cNvPr>
            <p:cNvCxnSpPr/>
            <p:nvPr/>
          </p:nvCxnSpPr>
          <p:spPr>
            <a:xfrm>
              <a:off x="8067123" y="621808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1">
              <a:extLst>
                <a:ext uri="{FF2B5EF4-FFF2-40B4-BE49-F238E27FC236}">
                  <a16:creationId xmlns:a16="http://schemas.microsoft.com/office/drawing/2014/main" id="{4B1FBA2E-AD94-9440-B813-562EFB3980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3533" y="237708"/>
              <a:ext cx="963122" cy="896776"/>
              <a:chOff x="457200" y="1828800"/>
              <a:chExt cx="1143000" cy="1130300"/>
            </a:xfrm>
          </p:grpSpPr>
          <p:pic>
            <p:nvPicPr>
              <p:cNvPr id="72" name="Picture 45">
                <a:extLst>
                  <a:ext uri="{FF2B5EF4-FFF2-40B4-BE49-F238E27FC236}">
                    <a16:creationId xmlns:a16="http://schemas.microsoft.com/office/drawing/2014/main" id="{EACE7AF3-C814-CF4F-B744-E6E9FF65D68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alphaModFix amt="9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828800"/>
                <a:ext cx="1143000" cy="113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94901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AF7ABE0-D56E-F548-8DDE-30EE79E1F4AD}"/>
                  </a:ext>
                </a:extLst>
              </p:cNvPr>
              <p:cNvSpPr txBox="1"/>
              <p:nvPr/>
            </p:nvSpPr>
            <p:spPr>
              <a:xfrm>
                <a:off x="954763" y="1976067"/>
                <a:ext cx="390369" cy="5043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A</a:t>
                </a:r>
              </a:p>
            </p:txBody>
          </p:sp>
        </p:grpSp>
        <p:grpSp>
          <p:nvGrpSpPr>
            <p:cNvPr id="65" name="Group 51">
              <a:extLst>
                <a:ext uri="{FF2B5EF4-FFF2-40B4-BE49-F238E27FC236}">
                  <a16:creationId xmlns:a16="http://schemas.microsoft.com/office/drawing/2014/main" id="{2664F410-4C43-7E41-B4E1-A589A5CDC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76291" y="222210"/>
              <a:ext cx="963123" cy="870605"/>
              <a:chOff x="457200" y="1828800"/>
              <a:chExt cx="1143000" cy="1130300"/>
            </a:xfrm>
          </p:grpSpPr>
          <p:pic>
            <p:nvPicPr>
              <p:cNvPr id="70" name="Picture 52">
                <a:extLst>
                  <a:ext uri="{FF2B5EF4-FFF2-40B4-BE49-F238E27FC236}">
                    <a16:creationId xmlns:a16="http://schemas.microsoft.com/office/drawing/2014/main" id="{C0AD68A2-60A5-B24B-A6F2-2C33EA16210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alphaModFix amt="9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828800"/>
                <a:ext cx="1143000" cy="113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94901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2A0A76D-CA46-DA4B-9D12-902398C52BC7}"/>
                  </a:ext>
                </a:extLst>
              </p:cNvPr>
              <p:cNvSpPr txBox="1"/>
              <p:nvPr/>
            </p:nvSpPr>
            <p:spPr>
              <a:xfrm>
                <a:off x="1008063" y="2049462"/>
                <a:ext cx="382760" cy="5194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B</a:t>
                </a: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ADA0300-6C53-0F47-A46F-D5248F2680F0}"/>
                </a:ext>
              </a:extLst>
            </p:cNvPr>
            <p:cNvSpPr txBox="1"/>
            <p:nvPr/>
          </p:nvSpPr>
          <p:spPr>
            <a:xfrm>
              <a:off x="10175288" y="26248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62B6D77-A7FB-264F-B7D8-D54B8915E5AD}"/>
                </a:ext>
              </a:extLst>
            </p:cNvPr>
            <p:cNvSpPr txBox="1"/>
            <p:nvPr/>
          </p:nvSpPr>
          <p:spPr>
            <a:xfrm>
              <a:off x="9322447" y="-68906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CAA8D2D-C6EF-1D4B-BA58-B41E396C926D}"/>
                </a:ext>
              </a:extLst>
            </p:cNvPr>
            <p:cNvSpPr/>
            <p:nvPr/>
          </p:nvSpPr>
          <p:spPr>
            <a:xfrm>
              <a:off x="8036641" y="1096586"/>
              <a:ext cx="3049791" cy="406131"/>
            </a:xfrm>
            <a:custGeom>
              <a:avLst/>
              <a:gdLst>
                <a:gd name="connsiteX0" fmla="*/ 0 w 2764221"/>
                <a:gd name="connsiteY0" fmla="*/ 73572 h 557048"/>
                <a:gd name="connsiteX1" fmla="*/ 189186 w 2764221"/>
                <a:gd name="connsiteY1" fmla="*/ 73572 h 557048"/>
                <a:gd name="connsiteX2" fmla="*/ 336331 w 2764221"/>
                <a:gd name="connsiteY2" fmla="*/ 63062 h 557048"/>
                <a:gd name="connsiteX3" fmla="*/ 409904 w 2764221"/>
                <a:gd name="connsiteY3" fmla="*/ 52552 h 557048"/>
                <a:gd name="connsiteX4" fmla="*/ 651641 w 2764221"/>
                <a:gd name="connsiteY4" fmla="*/ 31531 h 557048"/>
                <a:gd name="connsiteX5" fmla="*/ 746235 w 2764221"/>
                <a:gd name="connsiteY5" fmla="*/ 21021 h 557048"/>
                <a:gd name="connsiteX6" fmla="*/ 1061545 w 2764221"/>
                <a:gd name="connsiteY6" fmla="*/ 0 h 557048"/>
                <a:gd name="connsiteX7" fmla="*/ 1650124 w 2764221"/>
                <a:gd name="connsiteY7" fmla="*/ 10510 h 557048"/>
                <a:gd name="connsiteX8" fmla="*/ 1744717 w 2764221"/>
                <a:gd name="connsiteY8" fmla="*/ 21021 h 557048"/>
                <a:gd name="connsiteX9" fmla="*/ 2081048 w 2764221"/>
                <a:gd name="connsiteY9" fmla="*/ 52552 h 557048"/>
                <a:gd name="connsiteX10" fmla="*/ 2123090 w 2764221"/>
                <a:gd name="connsiteY10" fmla="*/ 63062 h 557048"/>
                <a:gd name="connsiteX11" fmla="*/ 2228193 w 2764221"/>
                <a:gd name="connsiteY11" fmla="*/ 84083 h 557048"/>
                <a:gd name="connsiteX12" fmla="*/ 2312276 w 2764221"/>
                <a:gd name="connsiteY12" fmla="*/ 105103 h 557048"/>
                <a:gd name="connsiteX13" fmla="*/ 2375338 w 2764221"/>
                <a:gd name="connsiteY13" fmla="*/ 126124 h 557048"/>
                <a:gd name="connsiteX14" fmla="*/ 2406869 w 2764221"/>
                <a:gd name="connsiteY14" fmla="*/ 136635 h 557048"/>
                <a:gd name="connsiteX15" fmla="*/ 2438400 w 2764221"/>
                <a:gd name="connsiteY15" fmla="*/ 147145 h 557048"/>
                <a:gd name="connsiteX16" fmla="*/ 2490952 w 2764221"/>
                <a:gd name="connsiteY16" fmla="*/ 168166 h 557048"/>
                <a:gd name="connsiteX17" fmla="*/ 2532993 w 2764221"/>
                <a:gd name="connsiteY17" fmla="*/ 189186 h 557048"/>
                <a:gd name="connsiteX18" fmla="*/ 2617076 w 2764221"/>
                <a:gd name="connsiteY18" fmla="*/ 220717 h 557048"/>
                <a:gd name="connsiteX19" fmla="*/ 2680138 w 2764221"/>
                <a:gd name="connsiteY19" fmla="*/ 262759 h 557048"/>
                <a:gd name="connsiteX20" fmla="*/ 2701159 w 2764221"/>
                <a:gd name="connsiteY20" fmla="*/ 294290 h 557048"/>
                <a:gd name="connsiteX21" fmla="*/ 2764221 w 2764221"/>
                <a:gd name="connsiteY21" fmla="*/ 357352 h 557048"/>
                <a:gd name="connsiteX22" fmla="*/ 2743200 w 2764221"/>
                <a:gd name="connsiteY22" fmla="*/ 451945 h 557048"/>
                <a:gd name="connsiteX23" fmla="*/ 2680138 w 2764221"/>
                <a:gd name="connsiteY23" fmla="*/ 483476 h 557048"/>
                <a:gd name="connsiteX24" fmla="*/ 2522483 w 2764221"/>
                <a:gd name="connsiteY24" fmla="*/ 504497 h 557048"/>
                <a:gd name="connsiteX25" fmla="*/ 2364828 w 2764221"/>
                <a:gd name="connsiteY25" fmla="*/ 525517 h 557048"/>
                <a:gd name="connsiteX26" fmla="*/ 2280745 w 2764221"/>
                <a:gd name="connsiteY26" fmla="*/ 536028 h 557048"/>
                <a:gd name="connsiteX27" fmla="*/ 2133600 w 2764221"/>
                <a:gd name="connsiteY27" fmla="*/ 546538 h 557048"/>
                <a:gd name="connsiteX28" fmla="*/ 1776248 w 2764221"/>
                <a:gd name="connsiteY28" fmla="*/ 557048 h 557048"/>
                <a:gd name="connsiteX29" fmla="*/ 851338 w 2764221"/>
                <a:gd name="connsiteY29" fmla="*/ 536028 h 557048"/>
                <a:gd name="connsiteX30" fmla="*/ 599090 w 2764221"/>
                <a:gd name="connsiteY30" fmla="*/ 515007 h 557048"/>
                <a:gd name="connsiteX31" fmla="*/ 441435 w 2764221"/>
                <a:gd name="connsiteY31" fmla="*/ 504497 h 557048"/>
                <a:gd name="connsiteX32" fmla="*/ 199697 w 2764221"/>
                <a:gd name="connsiteY32" fmla="*/ 483476 h 557048"/>
                <a:gd name="connsiteX33" fmla="*/ 52552 w 2764221"/>
                <a:gd name="connsiteY33" fmla="*/ 483476 h 55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764221" h="557048">
                  <a:moveTo>
                    <a:pt x="0" y="73572"/>
                  </a:moveTo>
                  <a:cubicBezTo>
                    <a:pt x="106635" y="91346"/>
                    <a:pt x="37945" y="85206"/>
                    <a:pt x="189186" y="73572"/>
                  </a:cubicBezTo>
                  <a:cubicBezTo>
                    <a:pt x="238214" y="69801"/>
                    <a:pt x="287379" y="67724"/>
                    <a:pt x="336331" y="63062"/>
                  </a:cubicBezTo>
                  <a:cubicBezTo>
                    <a:pt x="360993" y="60713"/>
                    <a:pt x="385254" y="55017"/>
                    <a:pt x="409904" y="52552"/>
                  </a:cubicBezTo>
                  <a:cubicBezTo>
                    <a:pt x="490386" y="44504"/>
                    <a:pt x="571253" y="40463"/>
                    <a:pt x="651641" y="31531"/>
                  </a:cubicBezTo>
                  <a:cubicBezTo>
                    <a:pt x="683172" y="28028"/>
                    <a:pt x="714640" y="23893"/>
                    <a:pt x="746235" y="21021"/>
                  </a:cubicBezTo>
                  <a:cubicBezTo>
                    <a:pt x="856899" y="10961"/>
                    <a:pt x="948883" y="6627"/>
                    <a:pt x="1061545" y="0"/>
                  </a:cubicBezTo>
                  <a:lnTo>
                    <a:pt x="1650124" y="10510"/>
                  </a:lnTo>
                  <a:cubicBezTo>
                    <a:pt x="1681834" y="11486"/>
                    <a:pt x="1713160" y="17757"/>
                    <a:pt x="1744717" y="21021"/>
                  </a:cubicBezTo>
                  <a:cubicBezTo>
                    <a:pt x="1953618" y="42631"/>
                    <a:pt x="1910680" y="38354"/>
                    <a:pt x="2081048" y="52552"/>
                  </a:cubicBezTo>
                  <a:cubicBezTo>
                    <a:pt x="2095062" y="56055"/>
                    <a:pt x="2108965" y="60035"/>
                    <a:pt x="2123090" y="63062"/>
                  </a:cubicBezTo>
                  <a:cubicBezTo>
                    <a:pt x="2158025" y="70548"/>
                    <a:pt x="2194298" y="72785"/>
                    <a:pt x="2228193" y="84083"/>
                  </a:cubicBezTo>
                  <a:cubicBezTo>
                    <a:pt x="2323878" y="115977"/>
                    <a:pt x="2172742" y="67048"/>
                    <a:pt x="2312276" y="105103"/>
                  </a:cubicBezTo>
                  <a:cubicBezTo>
                    <a:pt x="2333653" y="110933"/>
                    <a:pt x="2354317" y="119117"/>
                    <a:pt x="2375338" y="126124"/>
                  </a:cubicBezTo>
                  <a:lnTo>
                    <a:pt x="2406869" y="136635"/>
                  </a:lnTo>
                  <a:cubicBezTo>
                    <a:pt x="2417379" y="140138"/>
                    <a:pt x="2428114" y="143030"/>
                    <a:pt x="2438400" y="147145"/>
                  </a:cubicBezTo>
                  <a:cubicBezTo>
                    <a:pt x="2455917" y="154152"/>
                    <a:pt x="2473711" y="160504"/>
                    <a:pt x="2490952" y="168166"/>
                  </a:cubicBezTo>
                  <a:cubicBezTo>
                    <a:pt x="2505269" y="174529"/>
                    <a:pt x="2518323" y="183685"/>
                    <a:pt x="2532993" y="189186"/>
                  </a:cubicBezTo>
                  <a:cubicBezTo>
                    <a:pt x="2599508" y="214129"/>
                    <a:pt x="2552057" y="181706"/>
                    <a:pt x="2617076" y="220717"/>
                  </a:cubicBezTo>
                  <a:cubicBezTo>
                    <a:pt x="2638740" y="233715"/>
                    <a:pt x="2680138" y="262759"/>
                    <a:pt x="2680138" y="262759"/>
                  </a:cubicBezTo>
                  <a:cubicBezTo>
                    <a:pt x="2687145" y="273269"/>
                    <a:pt x="2692767" y="284849"/>
                    <a:pt x="2701159" y="294290"/>
                  </a:cubicBezTo>
                  <a:cubicBezTo>
                    <a:pt x="2720909" y="316509"/>
                    <a:pt x="2764221" y="357352"/>
                    <a:pt x="2764221" y="357352"/>
                  </a:cubicBezTo>
                  <a:cubicBezTo>
                    <a:pt x="2764114" y="357994"/>
                    <a:pt x="2754093" y="438328"/>
                    <a:pt x="2743200" y="451945"/>
                  </a:cubicBezTo>
                  <a:cubicBezTo>
                    <a:pt x="2729551" y="469006"/>
                    <a:pt x="2699884" y="477834"/>
                    <a:pt x="2680138" y="483476"/>
                  </a:cubicBezTo>
                  <a:cubicBezTo>
                    <a:pt x="2612447" y="502816"/>
                    <a:pt x="2620626" y="494166"/>
                    <a:pt x="2522483" y="504497"/>
                  </a:cubicBezTo>
                  <a:cubicBezTo>
                    <a:pt x="2450946" y="512027"/>
                    <a:pt x="2433799" y="516321"/>
                    <a:pt x="2364828" y="525517"/>
                  </a:cubicBezTo>
                  <a:cubicBezTo>
                    <a:pt x="2336830" y="529250"/>
                    <a:pt x="2308875" y="533471"/>
                    <a:pt x="2280745" y="536028"/>
                  </a:cubicBezTo>
                  <a:cubicBezTo>
                    <a:pt x="2231774" y="540480"/>
                    <a:pt x="2182731" y="544491"/>
                    <a:pt x="2133600" y="546538"/>
                  </a:cubicBezTo>
                  <a:cubicBezTo>
                    <a:pt x="2014534" y="551499"/>
                    <a:pt x="1895365" y="553545"/>
                    <a:pt x="1776248" y="557048"/>
                  </a:cubicBezTo>
                  <a:cubicBezTo>
                    <a:pt x="1634661" y="554648"/>
                    <a:pt x="1077452" y="548827"/>
                    <a:pt x="851338" y="536028"/>
                  </a:cubicBezTo>
                  <a:cubicBezTo>
                    <a:pt x="767099" y="531260"/>
                    <a:pt x="683277" y="520619"/>
                    <a:pt x="599090" y="515007"/>
                  </a:cubicBezTo>
                  <a:lnTo>
                    <a:pt x="441435" y="504497"/>
                  </a:lnTo>
                  <a:cubicBezTo>
                    <a:pt x="343666" y="496675"/>
                    <a:pt x="302953" y="487300"/>
                    <a:pt x="199697" y="483476"/>
                  </a:cubicBezTo>
                  <a:cubicBezTo>
                    <a:pt x="150682" y="481661"/>
                    <a:pt x="101600" y="483476"/>
                    <a:pt x="52552" y="483476"/>
                  </a:cubicBezTo>
                </a:path>
              </a:pathLst>
            </a:custGeom>
            <a:noFill/>
            <a:ln w="28575"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D9441C5-0533-3745-AB44-2DE89DD4D8C6}"/>
                </a:ext>
              </a:extLst>
            </p:cNvPr>
            <p:cNvSpPr txBox="1"/>
            <p:nvPr/>
          </p:nvSpPr>
          <p:spPr>
            <a:xfrm>
              <a:off x="9311438" y="1103347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90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1217-5ECE-394B-9774-A3D14F06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31285" cy="1325563"/>
          </a:xfrm>
        </p:spPr>
        <p:txBody>
          <a:bodyPr/>
          <a:lstStyle/>
          <a:p>
            <a:r>
              <a:rPr lang="en-US" dirty="0"/>
              <a:t>Single AIMD flow: 100% Throughput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BA81C8B-E802-4A45-82C5-6E1A1E6AF2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2112340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If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acc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  </a:t>
                </a:r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If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acc>
                    <m:r>
                      <a:rPr lang="en-US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/>
                  <a:t>   then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br>
                  <a:rPr lang="en-US" dirty="0"/>
                </a:br>
                <a:r>
                  <a:rPr lang="en-US" sz="900" dirty="0"/>
                  <a:t>  </a:t>
                </a:r>
                <a:br>
                  <a:rPr lang="en-US" dirty="0"/>
                </a:b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If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=1+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then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br>
                  <a:rPr lang="en-US" dirty="0"/>
                </a:br>
                <a:r>
                  <a:rPr lang="en-US" sz="900" dirty="0"/>
                  <a:t>  </a:t>
                </a:r>
                <a:br>
                  <a:rPr lang="en-US" dirty="0"/>
                </a:br>
                <a:r>
                  <a:rPr lang="en-US" i="1" dirty="0"/>
                  <a:t>i.e.</a:t>
                </a:r>
                <a:r>
                  <a:rPr lang="en-US" dirty="0"/>
                  <a:t> if end host knows 2T, buffer size is independent of RTT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BA81C8B-E802-4A45-82C5-6E1A1E6AF2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2112340"/>
                <a:ext cx="10515600" cy="5032375"/>
              </a:xfrm>
              <a:blipFill>
                <a:blip r:embed="rId3"/>
                <a:stretch>
                  <a:fillRect l="-1086" t="-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63FC97C3-52F1-3D48-A5CE-A0521F984488}"/>
              </a:ext>
            </a:extLst>
          </p:cNvPr>
          <p:cNvGrpSpPr/>
          <p:nvPr/>
        </p:nvGrpSpPr>
        <p:grpSpPr>
          <a:xfrm>
            <a:off x="5695006" y="2154271"/>
            <a:ext cx="5611002" cy="677108"/>
            <a:chOff x="5028584" y="2386743"/>
            <a:chExt cx="5611002" cy="6771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0A6355C-3FC1-0D4D-8325-5E088C95A47B}"/>
                    </a:ext>
                  </a:extLst>
                </p:cNvPr>
                <p:cNvSpPr txBox="1"/>
                <p:nvPr/>
              </p:nvSpPr>
              <p:spPr>
                <a:xfrm>
                  <a:off x="6966487" y="2386743"/>
                  <a:ext cx="3673099" cy="67710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:r>
                    <a:rPr lang="en-US" b="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Example: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𝐺𝑏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br>
                    <a:rPr lang="en-US" b="0" i="1" dirty="0">
                      <a:solidFill>
                        <a:schemeClr val="accent5">
                          <a:lumMod val="75000"/>
                        </a:schemeClr>
                      </a:solidFill>
                      <a:latin typeface="Cambria Math" panose="020405030504060302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≥1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𝐺𝑏𝑖𝑡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0A6355C-3FC1-0D4D-8325-5E088C95A4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6487" y="2386743"/>
                  <a:ext cx="3673099" cy="677108"/>
                </a:xfrm>
                <a:prstGeom prst="rect">
                  <a:avLst/>
                </a:prstGeom>
                <a:blipFill>
                  <a:blip r:embed="rId4"/>
                  <a:stretch>
                    <a:fillRect l="-1034" t="-3704" b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57F2CB8-D033-1647-B0C7-CA9730E6864D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5028584" y="2709909"/>
              <a:ext cx="1937903" cy="15388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57C94A-03CF-4240-BB56-83E17D001831}"/>
              </a:ext>
            </a:extLst>
          </p:cNvPr>
          <p:cNvGrpSpPr/>
          <p:nvPr/>
        </p:nvGrpSpPr>
        <p:grpSpPr>
          <a:xfrm>
            <a:off x="6765010" y="3251688"/>
            <a:ext cx="2805802" cy="677108"/>
            <a:chOff x="6098588" y="3479346"/>
            <a:chExt cx="2805802" cy="6771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A8ED7E8-A6EC-E24A-94E1-D63AA1EE08E1}"/>
                    </a:ext>
                  </a:extLst>
                </p:cNvPr>
                <p:cNvSpPr txBox="1"/>
                <p:nvPr/>
              </p:nvSpPr>
              <p:spPr>
                <a:xfrm>
                  <a:off x="6966487" y="3479346"/>
                  <a:ext cx="1937903" cy="67710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:r>
                    <a:rPr lang="en-US" b="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Example: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=1.5</m:t>
                      </m:r>
                    </m:oMath>
                  </a14:m>
                  <a:br>
                    <a:rPr lang="en-US" b="0" i="1" dirty="0">
                      <a:latin typeface="Cambria Math" panose="020405030504060302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≥500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𝑀𝑏𝑖𝑡𝑠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A8ED7E8-A6EC-E24A-94E1-D63AA1EE0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6487" y="3479346"/>
                  <a:ext cx="1937903" cy="677108"/>
                </a:xfrm>
                <a:prstGeom prst="rect">
                  <a:avLst/>
                </a:prstGeom>
                <a:blipFill>
                  <a:blip r:embed="rId5"/>
                  <a:stretch>
                    <a:fillRect l="-1948" t="-3704" b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F43981-9D98-194E-9F31-917783C9C449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6098588" y="3817900"/>
              <a:ext cx="867899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883403-1686-5144-B80B-BB069AB22657}"/>
              </a:ext>
            </a:extLst>
          </p:cNvPr>
          <p:cNvGrpSpPr/>
          <p:nvPr/>
        </p:nvGrpSpPr>
        <p:grpSpPr>
          <a:xfrm>
            <a:off x="5695006" y="4329175"/>
            <a:ext cx="3788923" cy="792974"/>
            <a:chOff x="5028584" y="4561647"/>
            <a:chExt cx="3788923" cy="7929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3CC8C60-9436-B74E-AA92-9DDDC6B834A7}"/>
                    </a:ext>
                  </a:extLst>
                </p:cNvPr>
                <p:cNvSpPr txBox="1"/>
                <p:nvPr/>
              </p:nvSpPr>
              <p:spPr>
                <a:xfrm>
                  <a:off x="6966487" y="4561647"/>
                  <a:ext cx="1851020" cy="792974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:r>
                    <a:rPr lang="en-US" b="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Example: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a14:m>
                  <a:br>
                    <a:rPr lang="en-US" b="0" i="1" dirty="0">
                      <a:solidFill>
                        <a:schemeClr val="accent5">
                          <a:lumMod val="75000"/>
                        </a:schemeClr>
                      </a:solidFill>
                      <a:latin typeface="Cambria Math" panose="020405030504060302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≥50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𝑀𝑏𝑖𝑡𝑠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3CC8C60-9436-B74E-AA92-9DDDC6B834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6487" y="4561647"/>
                  <a:ext cx="1851020" cy="792974"/>
                </a:xfrm>
                <a:prstGeom prst="rect">
                  <a:avLst/>
                </a:prstGeom>
                <a:blipFill>
                  <a:blip r:embed="rId6"/>
                  <a:stretch>
                    <a:fillRect l="-2041" b="-79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B9639F-A723-0B41-9D25-B389E10C3E8F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5028584" y="4958134"/>
              <a:ext cx="1937903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363D1F9-4BF0-1846-8A91-8123847D27CC}"/>
                  </a:ext>
                </a:extLst>
              </p:cNvPr>
              <p:cNvSpPr txBox="1"/>
              <p:nvPr/>
            </p:nvSpPr>
            <p:spPr>
              <a:xfrm>
                <a:off x="9631581" y="3251688"/>
                <a:ext cx="1960152" cy="67710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:r>
                  <a:rPr lang="en-US" b="0" dirty="0">
                    <a:solidFill>
                      <a:schemeClr val="accent5">
                        <a:lumMod val="75000"/>
                      </a:schemeClr>
                    </a:solidFill>
                  </a:rPr>
                  <a:t>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=1.14</m:t>
                    </m:r>
                  </m:oMath>
                </a14:m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≥140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𝑀𝑏𝑖𝑡𝑠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363D1F9-4BF0-1846-8A91-8123847D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1581" y="3251688"/>
                <a:ext cx="1960152" cy="677108"/>
              </a:xfrm>
              <a:prstGeom prst="rect">
                <a:avLst/>
              </a:prstGeom>
              <a:blipFill>
                <a:blip r:embed="rId7"/>
                <a:stretch>
                  <a:fillRect l="-1923" t="-3704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321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A7FDCA7C-DCAB-4B40-A46E-B9E1A5AA261E}"/>
              </a:ext>
            </a:extLst>
          </p:cNvPr>
          <p:cNvSpPr/>
          <p:nvPr/>
        </p:nvSpPr>
        <p:spPr>
          <a:xfrm>
            <a:off x="0" y="839586"/>
            <a:ext cx="11912133" cy="28263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6BC02A-4B1B-C543-A133-EFE7C669432D}"/>
              </a:ext>
            </a:extLst>
          </p:cNvPr>
          <p:cNvCxnSpPr/>
          <p:nvPr/>
        </p:nvCxnSpPr>
        <p:spPr>
          <a:xfrm>
            <a:off x="933797" y="839579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4B7F79-1132-494B-B563-AD3B143844C7}"/>
              </a:ext>
            </a:extLst>
          </p:cNvPr>
          <p:cNvCxnSpPr/>
          <p:nvPr/>
        </p:nvCxnSpPr>
        <p:spPr>
          <a:xfrm>
            <a:off x="2896523" y="839579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223ED7-FF7A-654A-9B2E-3DBDA5091A73}"/>
              </a:ext>
            </a:extLst>
          </p:cNvPr>
          <p:cNvCxnSpPr/>
          <p:nvPr/>
        </p:nvCxnSpPr>
        <p:spPr>
          <a:xfrm>
            <a:off x="4884014" y="839931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5D4A63-6028-DD4A-AA19-D2F00FBB1892}"/>
              </a:ext>
            </a:extLst>
          </p:cNvPr>
          <p:cNvCxnSpPr/>
          <p:nvPr/>
        </p:nvCxnSpPr>
        <p:spPr>
          <a:xfrm>
            <a:off x="11238809" y="839579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B804D2D-5705-FB42-B5AC-CDDD0575954A}"/>
              </a:ext>
            </a:extLst>
          </p:cNvPr>
          <p:cNvSpPr txBox="1"/>
          <p:nvPr/>
        </p:nvSpPr>
        <p:spPr>
          <a:xfrm>
            <a:off x="633073" y="57391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1988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D5854-9EBC-C240-ABB5-F4CB3A547DA5}"/>
              </a:ext>
            </a:extLst>
          </p:cNvPr>
          <p:cNvSpPr txBox="1"/>
          <p:nvPr/>
        </p:nvSpPr>
        <p:spPr>
          <a:xfrm>
            <a:off x="2600031" y="57391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1994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401C41-4E6E-7D48-AE10-1280C99470B5}"/>
              </a:ext>
            </a:extLst>
          </p:cNvPr>
          <p:cNvSpPr txBox="1"/>
          <p:nvPr/>
        </p:nvSpPr>
        <p:spPr>
          <a:xfrm>
            <a:off x="4591754" y="57427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E6DE5-C52C-F248-8F7A-C1A4A49CF92E}"/>
              </a:ext>
            </a:extLst>
          </p:cNvPr>
          <p:cNvSpPr txBox="1"/>
          <p:nvPr/>
        </p:nvSpPr>
        <p:spPr>
          <a:xfrm>
            <a:off x="10963479" y="57391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FE482EC-C92F-5D49-AB63-FAEBB3DC6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4" y="2001087"/>
            <a:ext cx="1785569" cy="21802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8DC520-F6E4-3542-BF3A-9770F77E5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281" y="2008017"/>
            <a:ext cx="1785569" cy="21802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F2509B-AFA2-B84F-8BA2-FA31DFFA3038}"/>
                  </a:ext>
                </a:extLst>
              </p:cNvPr>
              <p:cNvSpPr txBox="1"/>
              <p:nvPr/>
            </p:nvSpPr>
            <p:spPr>
              <a:xfrm>
                <a:off x="4136446" y="2875751"/>
                <a:ext cx="1701171" cy="430887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F2509B-AFA2-B84F-8BA2-FA31DFFA3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446" y="2875751"/>
                <a:ext cx="1701171" cy="430887"/>
              </a:xfrm>
              <a:prstGeom prst="rect">
                <a:avLst/>
              </a:prstGeom>
              <a:blipFill>
                <a:blip r:embed="rId5"/>
                <a:stretch>
                  <a:fillRect l="-4412" r="-2206" b="-2778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82E0E738-3E64-DA46-AD84-CFE818755505}"/>
              </a:ext>
            </a:extLst>
          </p:cNvPr>
          <p:cNvSpPr txBox="1"/>
          <p:nvPr/>
        </p:nvSpPr>
        <p:spPr>
          <a:xfrm>
            <a:off x="0" y="1127077"/>
            <a:ext cx="1841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Congestion Avoidance </a:t>
            </a:r>
          </a:p>
          <a:p>
            <a:pPr algn="ctr"/>
            <a:r>
              <a:rPr lang="en-US" sz="1400" dirty="0"/>
              <a:t>and Control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VJ &amp; MK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4B1C60-DD5A-3F4C-A41D-EBA3CBE0BF52}"/>
              </a:ext>
            </a:extLst>
          </p:cNvPr>
          <p:cNvSpPr txBox="1"/>
          <p:nvPr/>
        </p:nvSpPr>
        <p:spPr>
          <a:xfrm>
            <a:off x="2128204" y="1138904"/>
            <a:ext cx="153663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High Performance </a:t>
            </a:r>
          </a:p>
          <a:p>
            <a:pPr algn="ctr"/>
            <a:r>
              <a:rPr lang="en-US" sz="1400" dirty="0"/>
              <a:t>TCP in ANSNET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CV &amp; CS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2081150-3665-6F4D-8042-71EF8B85E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894" y="2023400"/>
            <a:ext cx="1841723" cy="216483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01B9E063-6F9F-8242-B589-E037D36A15EE}"/>
              </a:ext>
            </a:extLst>
          </p:cNvPr>
          <p:cNvSpPr txBox="1"/>
          <p:nvPr/>
        </p:nvSpPr>
        <p:spPr>
          <a:xfrm>
            <a:off x="4325238" y="1138904"/>
            <a:ext cx="113447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Sizing Router</a:t>
            </a:r>
          </a:p>
          <a:p>
            <a:pPr algn="ctr"/>
            <a:r>
              <a:rPr lang="en-US" sz="1400" dirty="0"/>
              <a:t>Buffers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GA, IK, NM</a:t>
            </a: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2E0B94CA-7B9F-9A45-A203-70FE1BA5B10B}"/>
              </a:ext>
            </a:extLst>
          </p:cNvPr>
          <p:cNvSpPr/>
          <p:nvPr/>
        </p:nvSpPr>
        <p:spPr>
          <a:xfrm>
            <a:off x="3110846" y="4879567"/>
            <a:ext cx="672662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4B8D0A2-FAE4-2E40-8C0B-C6CD3ECEC9C7}"/>
              </a:ext>
            </a:extLst>
          </p:cNvPr>
          <p:cNvCxnSpPr/>
          <p:nvPr/>
        </p:nvCxnSpPr>
        <p:spPr>
          <a:xfrm>
            <a:off x="3597391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19BEAAE-4538-3A40-B850-B10E6C2B67A4}"/>
              </a:ext>
            </a:extLst>
          </p:cNvPr>
          <p:cNvCxnSpPr/>
          <p:nvPr/>
        </p:nvCxnSpPr>
        <p:spPr>
          <a:xfrm>
            <a:off x="3339887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E3F4425-20D8-C04E-A596-B0DA2BFFA7F6}"/>
              </a:ext>
            </a:extLst>
          </p:cNvPr>
          <p:cNvCxnSpPr/>
          <p:nvPr/>
        </p:nvCxnSpPr>
        <p:spPr>
          <a:xfrm>
            <a:off x="3783508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8FFCF9B-B3BF-D943-B05A-4349AB1DDC1C}"/>
              </a:ext>
            </a:extLst>
          </p:cNvPr>
          <p:cNvCxnSpPr/>
          <p:nvPr/>
        </p:nvCxnSpPr>
        <p:spPr>
          <a:xfrm>
            <a:off x="2028281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1">
            <a:extLst>
              <a:ext uri="{FF2B5EF4-FFF2-40B4-BE49-F238E27FC236}">
                <a16:creationId xmlns:a16="http://schemas.microsoft.com/office/drawing/2014/main" id="{E279E3C7-4A35-3549-A307-CA8EB2C713E7}"/>
              </a:ext>
            </a:extLst>
          </p:cNvPr>
          <p:cNvGrpSpPr>
            <a:grpSpLocks/>
          </p:cNvGrpSpPr>
          <p:nvPr/>
        </p:nvGrpSpPr>
        <p:grpSpPr bwMode="auto">
          <a:xfrm>
            <a:off x="761970" y="4576254"/>
            <a:ext cx="1371600" cy="1356360"/>
            <a:chOff x="457200" y="1828801"/>
            <a:chExt cx="1143000" cy="1130300"/>
          </a:xfrm>
        </p:grpSpPr>
        <p:pic>
          <p:nvPicPr>
            <p:cNvPr id="91" name="Picture 45">
              <a:extLst>
                <a:ext uri="{FF2B5EF4-FFF2-40B4-BE49-F238E27FC236}">
                  <a16:creationId xmlns:a16="http://schemas.microsoft.com/office/drawing/2014/main" id="{223C3C56-906B-2843-A4BE-8BC10D1B3F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28801"/>
              <a:ext cx="1143000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FB7993E-7B89-504F-A588-573CC4120564}"/>
                </a:ext>
              </a:extLst>
            </p:cNvPr>
            <p:cNvSpPr txBox="1"/>
            <p:nvPr/>
          </p:nvSpPr>
          <p:spPr>
            <a:xfrm>
              <a:off x="1008063" y="2049462"/>
              <a:ext cx="331555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80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A</a:t>
              </a:r>
            </a:p>
          </p:txBody>
        </p:sp>
      </p:grpSp>
      <p:grpSp>
        <p:nvGrpSpPr>
          <p:cNvPr id="73" name="Group 51">
            <a:extLst>
              <a:ext uri="{FF2B5EF4-FFF2-40B4-BE49-F238E27FC236}">
                <a16:creationId xmlns:a16="http://schemas.microsoft.com/office/drawing/2014/main" id="{3986E619-5D26-F243-A3CD-53D5A5AE90E8}"/>
              </a:ext>
            </a:extLst>
          </p:cNvPr>
          <p:cNvGrpSpPr>
            <a:grpSpLocks/>
          </p:cNvGrpSpPr>
          <p:nvPr/>
        </p:nvGrpSpPr>
        <p:grpSpPr bwMode="auto">
          <a:xfrm>
            <a:off x="9896538" y="4585064"/>
            <a:ext cx="1371600" cy="1356360"/>
            <a:chOff x="457199" y="1828801"/>
            <a:chExt cx="1142999" cy="1130300"/>
          </a:xfrm>
        </p:grpSpPr>
        <p:pic>
          <p:nvPicPr>
            <p:cNvPr id="89" name="Picture 52">
              <a:extLst>
                <a:ext uri="{FF2B5EF4-FFF2-40B4-BE49-F238E27FC236}">
                  <a16:creationId xmlns:a16="http://schemas.microsoft.com/office/drawing/2014/main" id="{7F0A89BB-0D14-F04D-B8F6-5227852C3DD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1828801"/>
              <a:ext cx="1142999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57C0C6E-8C4D-EB47-9646-6A0A1910C8C8}"/>
                </a:ext>
              </a:extLst>
            </p:cNvPr>
            <p:cNvSpPr txBox="1"/>
            <p:nvPr/>
          </p:nvSpPr>
          <p:spPr>
            <a:xfrm>
              <a:off x="1008063" y="2049462"/>
              <a:ext cx="320868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80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B</a:t>
              </a:r>
            </a:p>
          </p:txBody>
        </p:sp>
      </p:grpSp>
      <p:sp>
        <p:nvSpPr>
          <p:cNvPr id="74" name="Freeform 73">
            <a:extLst>
              <a:ext uri="{FF2B5EF4-FFF2-40B4-BE49-F238E27FC236}">
                <a16:creationId xmlns:a16="http://schemas.microsoft.com/office/drawing/2014/main" id="{4CB8A2D3-35ED-DD44-B52E-01BD41E89375}"/>
              </a:ext>
            </a:extLst>
          </p:cNvPr>
          <p:cNvSpPr/>
          <p:nvPr/>
        </p:nvSpPr>
        <p:spPr>
          <a:xfrm>
            <a:off x="4831036" y="4879567"/>
            <a:ext cx="707070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4046AE-FBC2-3349-8004-AB3D5FBC2E3A}"/>
              </a:ext>
            </a:extLst>
          </p:cNvPr>
          <p:cNvCxnSpPr/>
          <p:nvPr/>
        </p:nvCxnSpPr>
        <p:spPr>
          <a:xfrm>
            <a:off x="5351989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681C316-DE2F-EF43-B761-578A98D59B4B}"/>
              </a:ext>
            </a:extLst>
          </p:cNvPr>
          <p:cNvCxnSpPr/>
          <p:nvPr/>
        </p:nvCxnSpPr>
        <p:spPr>
          <a:xfrm>
            <a:off x="5094485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426560B-229C-E049-A304-103AFB58E81B}"/>
              </a:ext>
            </a:extLst>
          </p:cNvPr>
          <p:cNvCxnSpPr/>
          <p:nvPr/>
        </p:nvCxnSpPr>
        <p:spPr>
          <a:xfrm>
            <a:off x="5538106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562C7DF-330F-BB41-BCC3-073A8F345A96}"/>
              </a:ext>
            </a:extLst>
          </p:cNvPr>
          <p:cNvSpPr txBox="1"/>
          <p:nvPr/>
        </p:nvSpPr>
        <p:spPr>
          <a:xfrm>
            <a:off x="5891044" y="48440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B4643574-48A7-3B4F-9107-66350E12593F}"/>
              </a:ext>
            </a:extLst>
          </p:cNvPr>
          <p:cNvSpPr/>
          <p:nvPr/>
        </p:nvSpPr>
        <p:spPr>
          <a:xfrm>
            <a:off x="6598114" y="4879567"/>
            <a:ext cx="672662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ED161D8-A534-2A4C-9DE3-3F280F76AF26}"/>
              </a:ext>
            </a:extLst>
          </p:cNvPr>
          <p:cNvCxnSpPr/>
          <p:nvPr/>
        </p:nvCxnSpPr>
        <p:spPr>
          <a:xfrm>
            <a:off x="7084659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2348F5-6364-C145-9A29-B618755A0E0A}"/>
              </a:ext>
            </a:extLst>
          </p:cNvPr>
          <p:cNvCxnSpPr/>
          <p:nvPr/>
        </p:nvCxnSpPr>
        <p:spPr>
          <a:xfrm>
            <a:off x="6827155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FEE7C85-A55F-2E4E-BAA1-738756B0AE7B}"/>
              </a:ext>
            </a:extLst>
          </p:cNvPr>
          <p:cNvCxnSpPr/>
          <p:nvPr/>
        </p:nvCxnSpPr>
        <p:spPr>
          <a:xfrm>
            <a:off x="7270776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82">
            <a:extLst>
              <a:ext uri="{FF2B5EF4-FFF2-40B4-BE49-F238E27FC236}">
                <a16:creationId xmlns:a16="http://schemas.microsoft.com/office/drawing/2014/main" id="{4425563B-E849-F349-8185-F594DB4E3010}"/>
              </a:ext>
            </a:extLst>
          </p:cNvPr>
          <p:cNvSpPr/>
          <p:nvPr/>
        </p:nvSpPr>
        <p:spPr>
          <a:xfrm>
            <a:off x="8330784" y="4879567"/>
            <a:ext cx="672662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046A1A9-8CF4-AC43-A8B6-11DE7F0B9D87}"/>
              </a:ext>
            </a:extLst>
          </p:cNvPr>
          <p:cNvCxnSpPr/>
          <p:nvPr/>
        </p:nvCxnSpPr>
        <p:spPr>
          <a:xfrm>
            <a:off x="8817329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808829D-8986-5D4B-83CE-9AC3CFFE85A2}"/>
              </a:ext>
            </a:extLst>
          </p:cNvPr>
          <p:cNvCxnSpPr/>
          <p:nvPr/>
        </p:nvCxnSpPr>
        <p:spPr>
          <a:xfrm>
            <a:off x="8559825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B0C7B12-EEFE-7C4A-9815-8E897E20D260}"/>
              </a:ext>
            </a:extLst>
          </p:cNvPr>
          <p:cNvCxnSpPr/>
          <p:nvPr/>
        </p:nvCxnSpPr>
        <p:spPr>
          <a:xfrm>
            <a:off x="9003446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3185892-966A-2A49-B66C-276D2DDDB4F6}"/>
              </a:ext>
            </a:extLst>
          </p:cNvPr>
          <p:cNvCxnSpPr>
            <a:cxnSpLocks/>
          </p:cNvCxnSpPr>
          <p:nvPr/>
        </p:nvCxnSpPr>
        <p:spPr>
          <a:xfrm>
            <a:off x="4831036" y="4752106"/>
            <a:ext cx="70707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60235D6-D393-A04D-B906-1775E8BBC877}"/>
              </a:ext>
            </a:extLst>
          </p:cNvPr>
          <p:cNvGrpSpPr/>
          <p:nvPr/>
        </p:nvGrpSpPr>
        <p:grpSpPr>
          <a:xfrm>
            <a:off x="1841723" y="5882660"/>
            <a:ext cx="8335735" cy="677363"/>
            <a:chOff x="1841723" y="5882660"/>
            <a:chExt cx="8335735" cy="677363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CDA7857-B8E6-5C45-BDFA-F93F92DF5BB2}"/>
                </a:ext>
              </a:extLst>
            </p:cNvPr>
            <p:cNvSpPr/>
            <p:nvPr/>
          </p:nvSpPr>
          <p:spPr>
            <a:xfrm>
              <a:off x="1841723" y="5882660"/>
              <a:ext cx="8335735" cy="677363"/>
            </a:xfrm>
            <a:custGeom>
              <a:avLst/>
              <a:gdLst>
                <a:gd name="connsiteX0" fmla="*/ 0 w 8335735"/>
                <a:gd name="connsiteY0" fmla="*/ 8164 h 1102178"/>
                <a:gd name="connsiteX1" fmla="*/ 334735 w 8335735"/>
                <a:gd name="connsiteY1" fmla="*/ 8164 h 1102178"/>
                <a:gd name="connsiteX2" fmla="*/ 547007 w 8335735"/>
                <a:gd name="connsiteY2" fmla="*/ 0 h 1102178"/>
                <a:gd name="connsiteX3" fmla="*/ 1371600 w 8335735"/>
                <a:gd name="connsiteY3" fmla="*/ 0 h 1102178"/>
                <a:gd name="connsiteX4" fmla="*/ 1453242 w 8335735"/>
                <a:gd name="connsiteY4" fmla="*/ 8164 h 1102178"/>
                <a:gd name="connsiteX5" fmla="*/ 2424792 w 8335735"/>
                <a:gd name="connsiteY5" fmla="*/ 24493 h 1102178"/>
                <a:gd name="connsiteX6" fmla="*/ 2873828 w 8335735"/>
                <a:gd name="connsiteY6" fmla="*/ 40821 h 1102178"/>
                <a:gd name="connsiteX7" fmla="*/ 3429000 w 8335735"/>
                <a:gd name="connsiteY7" fmla="*/ 48986 h 1102178"/>
                <a:gd name="connsiteX8" fmla="*/ 3812721 w 8335735"/>
                <a:gd name="connsiteY8" fmla="*/ 57150 h 1102178"/>
                <a:gd name="connsiteX9" fmla="*/ 4718957 w 8335735"/>
                <a:gd name="connsiteY9" fmla="*/ 73478 h 1102178"/>
                <a:gd name="connsiteX10" fmla="*/ 5241471 w 8335735"/>
                <a:gd name="connsiteY10" fmla="*/ 89807 h 1102178"/>
                <a:gd name="connsiteX11" fmla="*/ 5380264 w 8335735"/>
                <a:gd name="connsiteY11" fmla="*/ 97971 h 1102178"/>
                <a:gd name="connsiteX12" fmla="*/ 5568042 w 8335735"/>
                <a:gd name="connsiteY12" fmla="*/ 114300 h 1102178"/>
                <a:gd name="connsiteX13" fmla="*/ 5763985 w 8335735"/>
                <a:gd name="connsiteY13" fmla="*/ 122464 h 1102178"/>
                <a:gd name="connsiteX14" fmla="*/ 5804807 w 8335735"/>
                <a:gd name="connsiteY14" fmla="*/ 130628 h 1102178"/>
                <a:gd name="connsiteX15" fmla="*/ 5878285 w 8335735"/>
                <a:gd name="connsiteY15" fmla="*/ 138793 h 1102178"/>
                <a:gd name="connsiteX16" fmla="*/ 5943600 w 8335735"/>
                <a:gd name="connsiteY16" fmla="*/ 146957 h 1102178"/>
                <a:gd name="connsiteX17" fmla="*/ 6000750 w 8335735"/>
                <a:gd name="connsiteY17" fmla="*/ 155121 h 1102178"/>
                <a:gd name="connsiteX18" fmla="*/ 6098721 w 8335735"/>
                <a:gd name="connsiteY18" fmla="*/ 163286 h 1102178"/>
                <a:gd name="connsiteX19" fmla="*/ 6147707 w 8335735"/>
                <a:gd name="connsiteY19" fmla="*/ 171450 h 1102178"/>
                <a:gd name="connsiteX20" fmla="*/ 6245678 w 8335735"/>
                <a:gd name="connsiteY20" fmla="*/ 179614 h 1102178"/>
                <a:gd name="connsiteX21" fmla="*/ 6310992 w 8335735"/>
                <a:gd name="connsiteY21" fmla="*/ 187778 h 1102178"/>
                <a:gd name="connsiteX22" fmla="*/ 6384471 w 8335735"/>
                <a:gd name="connsiteY22" fmla="*/ 195943 h 1102178"/>
                <a:gd name="connsiteX23" fmla="*/ 6466114 w 8335735"/>
                <a:gd name="connsiteY23" fmla="*/ 204107 h 1102178"/>
                <a:gd name="connsiteX24" fmla="*/ 6588578 w 8335735"/>
                <a:gd name="connsiteY24" fmla="*/ 220436 h 1102178"/>
                <a:gd name="connsiteX25" fmla="*/ 6743700 w 8335735"/>
                <a:gd name="connsiteY25" fmla="*/ 228600 h 1102178"/>
                <a:gd name="connsiteX26" fmla="*/ 6809014 w 8335735"/>
                <a:gd name="connsiteY26" fmla="*/ 236764 h 1102178"/>
                <a:gd name="connsiteX27" fmla="*/ 6898821 w 8335735"/>
                <a:gd name="connsiteY27" fmla="*/ 244928 h 1102178"/>
                <a:gd name="connsiteX28" fmla="*/ 6996792 w 8335735"/>
                <a:gd name="connsiteY28" fmla="*/ 261257 h 1102178"/>
                <a:gd name="connsiteX29" fmla="*/ 7086600 w 8335735"/>
                <a:gd name="connsiteY29" fmla="*/ 269421 h 1102178"/>
                <a:gd name="connsiteX30" fmla="*/ 7143750 w 8335735"/>
                <a:gd name="connsiteY30" fmla="*/ 277586 h 1102178"/>
                <a:gd name="connsiteX31" fmla="*/ 7225392 w 8335735"/>
                <a:gd name="connsiteY31" fmla="*/ 285750 h 1102178"/>
                <a:gd name="connsiteX32" fmla="*/ 7298871 w 8335735"/>
                <a:gd name="connsiteY32" fmla="*/ 293914 h 1102178"/>
                <a:gd name="connsiteX33" fmla="*/ 7429500 w 8335735"/>
                <a:gd name="connsiteY33" fmla="*/ 318407 h 1102178"/>
                <a:gd name="connsiteX34" fmla="*/ 7470321 w 8335735"/>
                <a:gd name="connsiteY34" fmla="*/ 326571 h 1102178"/>
                <a:gd name="connsiteX35" fmla="*/ 7527471 w 8335735"/>
                <a:gd name="connsiteY35" fmla="*/ 334736 h 1102178"/>
                <a:gd name="connsiteX36" fmla="*/ 7584621 w 8335735"/>
                <a:gd name="connsiteY36" fmla="*/ 351064 h 1102178"/>
                <a:gd name="connsiteX37" fmla="*/ 7698921 w 8335735"/>
                <a:gd name="connsiteY37" fmla="*/ 375557 h 1102178"/>
                <a:gd name="connsiteX38" fmla="*/ 7813221 w 8335735"/>
                <a:gd name="connsiteY38" fmla="*/ 400050 h 1102178"/>
                <a:gd name="connsiteX39" fmla="*/ 7862207 w 8335735"/>
                <a:gd name="connsiteY39" fmla="*/ 416378 h 1102178"/>
                <a:gd name="connsiteX40" fmla="*/ 7894864 w 8335735"/>
                <a:gd name="connsiteY40" fmla="*/ 424543 h 1102178"/>
                <a:gd name="connsiteX41" fmla="*/ 7943850 w 8335735"/>
                <a:gd name="connsiteY41" fmla="*/ 440871 h 1102178"/>
                <a:gd name="connsiteX42" fmla="*/ 7992835 w 8335735"/>
                <a:gd name="connsiteY42" fmla="*/ 449036 h 1102178"/>
                <a:gd name="connsiteX43" fmla="*/ 8082642 w 8335735"/>
                <a:gd name="connsiteY43" fmla="*/ 481693 h 1102178"/>
                <a:gd name="connsiteX44" fmla="*/ 8172450 w 8335735"/>
                <a:gd name="connsiteY44" fmla="*/ 514350 h 1102178"/>
                <a:gd name="connsiteX45" fmla="*/ 8205107 w 8335735"/>
                <a:gd name="connsiteY45" fmla="*/ 530678 h 1102178"/>
                <a:gd name="connsiteX46" fmla="*/ 8229600 w 8335735"/>
                <a:gd name="connsiteY46" fmla="*/ 538843 h 1102178"/>
                <a:gd name="connsiteX47" fmla="*/ 8294914 w 8335735"/>
                <a:gd name="connsiteY47" fmla="*/ 595993 h 1102178"/>
                <a:gd name="connsiteX48" fmla="*/ 8311242 w 8335735"/>
                <a:gd name="connsiteY48" fmla="*/ 628650 h 1102178"/>
                <a:gd name="connsiteX49" fmla="*/ 8319407 w 8335735"/>
                <a:gd name="connsiteY49" fmla="*/ 661307 h 1102178"/>
                <a:gd name="connsiteX50" fmla="*/ 8335735 w 8335735"/>
                <a:gd name="connsiteY50" fmla="*/ 726621 h 1102178"/>
                <a:gd name="connsiteX51" fmla="*/ 8327571 w 8335735"/>
                <a:gd name="connsiteY51" fmla="*/ 751114 h 1102178"/>
                <a:gd name="connsiteX52" fmla="*/ 8319407 w 8335735"/>
                <a:gd name="connsiteY52" fmla="*/ 791936 h 1102178"/>
                <a:gd name="connsiteX53" fmla="*/ 8180614 w 8335735"/>
                <a:gd name="connsiteY53" fmla="*/ 881743 h 1102178"/>
                <a:gd name="connsiteX54" fmla="*/ 8115300 w 8335735"/>
                <a:gd name="connsiteY54" fmla="*/ 898071 h 1102178"/>
                <a:gd name="connsiteX55" fmla="*/ 7976507 w 8335735"/>
                <a:gd name="connsiteY55" fmla="*/ 922564 h 1102178"/>
                <a:gd name="connsiteX56" fmla="*/ 7625442 w 8335735"/>
                <a:gd name="connsiteY56" fmla="*/ 971550 h 1102178"/>
                <a:gd name="connsiteX57" fmla="*/ 7045778 w 8335735"/>
                <a:gd name="connsiteY57" fmla="*/ 1004207 h 1102178"/>
                <a:gd name="connsiteX58" fmla="*/ 6776357 w 8335735"/>
                <a:gd name="connsiteY58" fmla="*/ 1028700 h 1102178"/>
                <a:gd name="connsiteX59" fmla="*/ 6441621 w 8335735"/>
                <a:gd name="connsiteY59" fmla="*/ 1045028 h 1102178"/>
                <a:gd name="connsiteX60" fmla="*/ 6278335 w 8335735"/>
                <a:gd name="connsiteY60" fmla="*/ 1053193 h 1102178"/>
                <a:gd name="connsiteX61" fmla="*/ 5861957 w 8335735"/>
                <a:gd name="connsiteY61" fmla="*/ 1077686 h 1102178"/>
                <a:gd name="connsiteX62" fmla="*/ 5706835 w 8335735"/>
                <a:gd name="connsiteY62" fmla="*/ 1085850 h 1102178"/>
                <a:gd name="connsiteX63" fmla="*/ 5314950 w 8335735"/>
                <a:gd name="connsiteY63" fmla="*/ 1102178 h 1102178"/>
                <a:gd name="connsiteX64" fmla="*/ 3184071 w 8335735"/>
                <a:gd name="connsiteY64" fmla="*/ 1094014 h 1102178"/>
                <a:gd name="connsiteX65" fmla="*/ 2759528 w 8335735"/>
                <a:gd name="connsiteY65" fmla="*/ 1085850 h 1102178"/>
                <a:gd name="connsiteX66" fmla="*/ 2677885 w 8335735"/>
                <a:gd name="connsiteY66" fmla="*/ 1077686 h 1102178"/>
                <a:gd name="connsiteX67" fmla="*/ 2457450 w 8335735"/>
                <a:gd name="connsiteY67" fmla="*/ 1069521 h 1102178"/>
                <a:gd name="connsiteX68" fmla="*/ 1983921 w 8335735"/>
                <a:gd name="connsiteY68" fmla="*/ 1053193 h 1102178"/>
                <a:gd name="connsiteX69" fmla="*/ 1755321 w 8335735"/>
                <a:gd name="connsiteY69" fmla="*/ 1036864 h 1102178"/>
                <a:gd name="connsiteX70" fmla="*/ 1436914 w 8335735"/>
                <a:gd name="connsiteY70" fmla="*/ 1020536 h 1102178"/>
                <a:gd name="connsiteX71" fmla="*/ 1175657 w 8335735"/>
                <a:gd name="connsiteY71" fmla="*/ 1004207 h 1102178"/>
                <a:gd name="connsiteX72" fmla="*/ 987878 w 8335735"/>
                <a:gd name="connsiteY72" fmla="*/ 987878 h 1102178"/>
                <a:gd name="connsiteX73" fmla="*/ 661307 w 8335735"/>
                <a:gd name="connsiteY73" fmla="*/ 971550 h 1102178"/>
                <a:gd name="connsiteX74" fmla="*/ 571500 w 8335735"/>
                <a:gd name="connsiteY74" fmla="*/ 963386 h 1102178"/>
                <a:gd name="connsiteX75" fmla="*/ 514350 w 8335735"/>
                <a:gd name="connsiteY75" fmla="*/ 955221 h 1102178"/>
                <a:gd name="connsiteX76" fmla="*/ 253092 w 8335735"/>
                <a:gd name="connsiteY76" fmla="*/ 938893 h 1102178"/>
                <a:gd name="connsiteX77" fmla="*/ 24492 w 8335735"/>
                <a:gd name="connsiteY77" fmla="*/ 938893 h 110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8335735" h="1102178">
                  <a:moveTo>
                    <a:pt x="0" y="8164"/>
                  </a:moveTo>
                  <a:cubicBezTo>
                    <a:pt x="141868" y="31808"/>
                    <a:pt x="38827" y="17866"/>
                    <a:pt x="334735" y="8164"/>
                  </a:cubicBezTo>
                  <a:lnTo>
                    <a:pt x="547007" y="0"/>
                  </a:lnTo>
                  <a:cubicBezTo>
                    <a:pt x="869300" y="40285"/>
                    <a:pt x="523180" y="0"/>
                    <a:pt x="1371600" y="0"/>
                  </a:cubicBezTo>
                  <a:cubicBezTo>
                    <a:pt x="1398950" y="0"/>
                    <a:pt x="1425907" y="7253"/>
                    <a:pt x="1453242" y="8164"/>
                  </a:cubicBezTo>
                  <a:cubicBezTo>
                    <a:pt x="1627409" y="13969"/>
                    <a:pt x="2307411" y="22792"/>
                    <a:pt x="2424792" y="24493"/>
                  </a:cubicBezTo>
                  <a:lnTo>
                    <a:pt x="2873828" y="40821"/>
                  </a:lnTo>
                  <a:lnTo>
                    <a:pt x="3429000" y="48986"/>
                  </a:lnTo>
                  <a:lnTo>
                    <a:pt x="3812721" y="57150"/>
                  </a:lnTo>
                  <a:cubicBezTo>
                    <a:pt x="4368789" y="66575"/>
                    <a:pt x="4273855" y="60638"/>
                    <a:pt x="4718957" y="73478"/>
                  </a:cubicBezTo>
                  <a:cubicBezTo>
                    <a:pt x="4893141" y="78503"/>
                    <a:pt x="5067515" y="79575"/>
                    <a:pt x="5241471" y="89807"/>
                  </a:cubicBezTo>
                  <a:lnTo>
                    <a:pt x="5380264" y="97971"/>
                  </a:lnTo>
                  <a:cubicBezTo>
                    <a:pt x="5579241" y="113277"/>
                    <a:pt x="5293482" y="99850"/>
                    <a:pt x="5568042" y="114300"/>
                  </a:cubicBezTo>
                  <a:cubicBezTo>
                    <a:pt x="5633323" y="117736"/>
                    <a:pt x="5698671" y="119743"/>
                    <a:pt x="5763985" y="122464"/>
                  </a:cubicBezTo>
                  <a:cubicBezTo>
                    <a:pt x="5777592" y="125185"/>
                    <a:pt x="5791070" y="128665"/>
                    <a:pt x="5804807" y="130628"/>
                  </a:cubicBezTo>
                  <a:cubicBezTo>
                    <a:pt x="5829203" y="134113"/>
                    <a:pt x="5853810" y="135914"/>
                    <a:pt x="5878285" y="138793"/>
                  </a:cubicBezTo>
                  <a:lnTo>
                    <a:pt x="5943600" y="146957"/>
                  </a:lnTo>
                  <a:cubicBezTo>
                    <a:pt x="5962675" y="149500"/>
                    <a:pt x="5981612" y="153106"/>
                    <a:pt x="6000750" y="155121"/>
                  </a:cubicBezTo>
                  <a:cubicBezTo>
                    <a:pt x="6033340" y="158552"/>
                    <a:pt x="6066151" y="159667"/>
                    <a:pt x="6098721" y="163286"/>
                  </a:cubicBezTo>
                  <a:cubicBezTo>
                    <a:pt x="6115174" y="165114"/>
                    <a:pt x="6131254" y="169622"/>
                    <a:pt x="6147707" y="171450"/>
                  </a:cubicBezTo>
                  <a:cubicBezTo>
                    <a:pt x="6180277" y="175069"/>
                    <a:pt x="6213070" y="176353"/>
                    <a:pt x="6245678" y="179614"/>
                  </a:cubicBezTo>
                  <a:cubicBezTo>
                    <a:pt x="6267510" y="181797"/>
                    <a:pt x="6289202" y="185214"/>
                    <a:pt x="6310992" y="187778"/>
                  </a:cubicBezTo>
                  <a:lnTo>
                    <a:pt x="6384471" y="195943"/>
                  </a:lnTo>
                  <a:cubicBezTo>
                    <a:pt x="6411671" y="198806"/>
                    <a:pt x="6438975" y="200715"/>
                    <a:pt x="6466114" y="204107"/>
                  </a:cubicBezTo>
                  <a:cubicBezTo>
                    <a:pt x="6551656" y="214799"/>
                    <a:pt x="6480415" y="212710"/>
                    <a:pt x="6588578" y="220436"/>
                  </a:cubicBezTo>
                  <a:cubicBezTo>
                    <a:pt x="6640225" y="224125"/>
                    <a:pt x="6691993" y="225879"/>
                    <a:pt x="6743700" y="228600"/>
                  </a:cubicBezTo>
                  <a:lnTo>
                    <a:pt x="6809014" y="236764"/>
                  </a:lnTo>
                  <a:cubicBezTo>
                    <a:pt x="6838908" y="239911"/>
                    <a:pt x="6869014" y="241040"/>
                    <a:pt x="6898821" y="244928"/>
                  </a:cubicBezTo>
                  <a:cubicBezTo>
                    <a:pt x="6931650" y="249210"/>
                    <a:pt x="6963963" y="256975"/>
                    <a:pt x="6996792" y="261257"/>
                  </a:cubicBezTo>
                  <a:cubicBezTo>
                    <a:pt x="7026599" y="265145"/>
                    <a:pt x="7056724" y="266101"/>
                    <a:pt x="7086600" y="269421"/>
                  </a:cubicBezTo>
                  <a:cubicBezTo>
                    <a:pt x="7105726" y="271546"/>
                    <a:pt x="7124638" y="275338"/>
                    <a:pt x="7143750" y="277586"/>
                  </a:cubicBezTo>
                  <a:cubicBezTo>
                    <a:pt x="7170912" y="280782"/>
                    <a:pt x="7198193" y="282887"/>
                    <a:pt x="7225392" y="285750"/>
                  </a:cubicBezTo>
                  <a:lnTo>
                    <a:pt x="7298871" y="293914"/>
                  </a:lnTo>
                  <a:cubicBezTo>
                    <a:pt x="7436941" y="324597"/>
                    <a:pt x="7312380" y="298888"/>
                    <a:pt x="7429500" y="318407"/>
                  </a:cubicBezTo>
                  <a:cubicBezTo>
                    <a:pt x="7443188" y="320688"/>
                    <a:pt x="7456633" y="324290"/>
                    <a:pt x="7470321" y="326571"/>
                  </a:cubicBezTo>
                  <a:cubicBezTo>
                    <a:pt x="7489303" y="329735"/>
                    <a:pt x="7508655" y="330704"/>
                    <a:pt x="7527471" y="334736"/>
                  </a:cubicBezTo>
                  <a:cubicBezTo>
                    <a:pt x="7546843" y="338887"/>
                    <a:pt x="7565478" y="345959"/>
                    <a:pt x="7584621" y="351064"/>
                  </a:cubicBezTo>
                  <a:cubicBezTo>
                    <a:pt x="7800431" y="408613"/>
                    <a:pt x="7528632" y="336259"/>
                    <a:pt x="7698921" y="375557"/>
                  </a:cubicBezTo>
                  <a:cubicBezTo>
                    <a:pt x="7821860" y="403928"/>
                    <a:pt x="7690530" y="382523"/>
                    <a:pt x="7813221" y="400050"/>
                  </a:cubicBezTo>
                  <a:cubicBezTo>
                    <a:pt x="7829550" y="405493"/>
                    <a:pt x="7845721" y="411432"/>
                    <a:pt x="7862207" y="416378"/>
                  </a:cubicBezTo>
                  <a:cubicBezTo>
                    <a:pt x="7872955" y="419602"/>
                    <a:pt x="7884116" y="421319"/>
                    <a:pt x="7894864" y="424543"/>
                  </a:cubicBezTo>
                  <a:cubicBezTo>
                    <a:pt x="7911350" y="429489"/>
                    <a:pt x="7927152" y="436696"/>
                    <a:pt x="7943850" y="440871"/>
                  </a:cubicBezTo>
                  <a:cubicBezTo>
                    <a:pt x="7959909" y="444886"/>
                    <a:pt x="7976776" y="445021"/>
                    <a:pt x="7992835" y="449036"/>
                  </a:cubicBezTo>
                  <a:cubicBezTo>
                    <a:pt x="8030970" y="458570"/>
                    <a:pt x="8046917" y="468702"/>
                    <a:pt x="8082642" y="481693"/>
                  </a:cubicBezTo>
                  <a:cubicBezTo>
                    <a:pt x="8132441" y="499802"/>
                    <a:pt x="8126793" y="494058"/>
                    <a:pt x="8172450" y="514350"/>
                  </a:cubicBezTo>
                  <a:cubicBezTo>
                    <a:pt x="8183572" y="519293"/>
                    <a:pt x="8193921" y="525884"/>
                    <a:pt x="8205107" y="530678"/>
                  </a:cubicBezTo>
                  <a:cubicBezTo>
                    <a:pt x="8213017" y="534068"/>
                    <a:pt x="8221903" y="534994"/>
                    <a:pt x="8229600" y="538843"/>
                  </a:cubicBezTo>
                  <a:cubicBezTo>
                    <a:pt x="8256603" y="552345"/>
                    <a:pt x="8273632" y="574711"/>
                    <a:pt x="8294914" y="595993"/>
                  </a:cubicBezTo>
                  <a:cubicBezTo>
                    <a:pt x="8300357" y="606879"/>
                    <a:pt x="8306969" y="617254"/>
                    <a:pt x="8311242" y="628650"/>
                  </a:cubicBezTo>
                  <a:cubicBezTo>
                    <a:pt x="8315182" y="639156"/>
                    <a:pt x="8316324" y="650518"/>
                    <a:pt x="8319407" y="661307"/>
                  </a:cubicBezTo>
                  <a:cubicBezTo>
                    <a:pt x="8336141" y="719873"/>
                    <a:pt x="8319141" y="643648"/>
                    <a:pt x="8335735" y="726621"/>
                  </a:cubicBezTo>
                  <a:cubicBezTo>
                    <a:pt x="8333014" y="734785"/>
                    <a:pt x="8329658" y="742765"/>
                    <a:pt x="8327571" y="751114"/>
                  </a:cubicBezTo>
                  <a:cubicBezTo>
                    <a:pt x="8324206" y="764576"/>
                    <a:pt x="8325613" y="779524"/>
                    <a:pt x="8319407" y="791936"/>
                  </a:cubicBezTo>
                  <a:cubicBezTo>
                    <a:pt x="8292361" y="846029"/>
                    <a:pt x="8233477" y="864122"/>
                    <a:pt x="8180614" y="881743"/>
                  </a:cubicBezTo>
                  <a:cubicBezTo>
                    <a:pt x="8159324" y="888839"/>
                    <a:pt x="8137306" y="893670"/>
                    <a:pt x="8115300" y="898071"/>
                  </a:cubicBezTo>
                  <a:cubicBezTo>
                    <a:pt x="8069233" y="907284"/>
                    <a:pt x="8022876" y="915016"/>
                    <a:pt x="7976507" y="922564"/>
                  </a:cubicBezTo>
                  <a:cubicBezTo>
                    <a:pt x="7903518" y="934446"/>
                    <a:pt x="7714744" y="964984"/>
                    <a:pt x="7625442" y="971550"/>
                  </a:cubicBezTo>
                  <a:cubicBezTo>
                    <a:pt x="7448876" y="984533"/>
                    <a:pt x="7232600" y="994866"/>
                    <a:pt x="7045778" y="1004207"/>
                  </a:cubicBezTo>
                  <a:cubicBezTo>
                    <a:pt x="6966256" y="1012159"/>
                    <a:pt x="6859792" y="1024065"/>
                    <a:pt x="6776357" y="1028700"/>
                  </a:cubicBezTo>
                  <a:lnTo>
                    <a:pt x="6441621" y="1045028"/>
                  </a:lnTo>
                  <a:cubicBezTo>
                    <a:pt x="6387190" y="1047705"/>
                    <a:pt x="6332693" y="1049310"/>
                    <a:pt x="6278335" y="1053193"/>
                  </a:cubicBezTo>
                  <a:cubicBezTo>
                    <a:pt x="6066944" y="1068292"/>
                    <a:pt x="6192957" y="1059954"/>
                    <a:pt x="5861957" y="1077686"/>
                  </a:cubicBezTo>
                  <a:cubicBezTo>
                    <a:pt x="5810252" y="1080456"/>
                    <a:pt x="5758587" y="1084181"/>
                    <a:pt x="5706835" y="1085850"/>
                  </a:cubicBezTo>
                  <a:cubicBezTo>
                    <a:pt x="5407422" y="1095508"/>
                    <a:pt x="5538005" y="1089058"/>
                    <a:pt x="5314950" y="1102178"/>
                  </a:cubicBezTo>
                  <a:lnTo>
                    <a:pt x="3184071" y="1094014"/>
                  </a:lnTo>
                  <a:cubicBezTo>
                    <a:pt x="3042533" y="1093110"/>
                    <a:pt x="2900995" y="1090413"/>
                    <a:pt x="2759528" y="1085850"/>
                  </a:cubicBezTo>
                  <a:cubicBezTo>
                    <a:pt x="2732192" y="1084968"/>
                    <a:pt x="2705195" y="1079162"/>
                    <a:pt x="2677885" y="1077686"/>
                  </a:cubicBezTo>
                  <a:cubicBezTo>
                    <a:pt x="2604463" y="1073717"/>
                    <a:pt x="2530933" y="1072115"/>
                    <a:pt x="2457450" y="1069521"/>
                  </a:cubicBezTo>
                  <a:cubicBezTo>
                    <a:pt x="2299611" y="1063950"/>
                    <a:pt x="2141615" y="1061955"/>
                    <a:pt x="1983921" y="1053193"/>
                  </a:cubicBezTo>
                  <a:cubicBezTo>
                    <a:pt x="1481901" y="1025301"/>
                    <a:pt x="2068495" y="1060061"/>
                    <a:pt x="1755321" y="1036864"/>
                  </a:cubicBezTo>
                  <a:cubicBezTo>
                    <a:pt x="1662539" y="1029992"/>
                    <a:pt x="1525950" y="1024583"/>
                    <a:pt x="1436914" y="1020536"/>
                  </a:cubicBezTo>
                  <a:cubicBezTo>
                    <a:pt x="1235551" y="1000398"/>
                    <a:pt x="1514259" y="1026781"/>
                    <a:pt x="1175657" y="1004207"/>
                  </a:cubicBezTo>
                  <a:cubicBezTo>
                    <a:pt x="1112967" y="1000028"/>
                    <a:pt x="1050629" y="991015"/>
                    <a:pt x="987878" y="987878"/>
                  </a:cubicBezTo>
                  <a:cubicBezTo>
                    <a:pt x="879021" y="982435"/>
                    <a:pt x="769852" y="981417"/>
                    <a:pt x="661307" y="971550"/>
                  </a:cubicBezTo>
                  <a:cubicBezTo>
                    <a:pt x="631371" y="968829"/>
                    <a:pt x="601375" y="966706"/>
                    <a:pt x="571500" y="963386"/>
                  </a:cubicBezTo>
                  <a:cubicBezTo>
                    <a:pt x="552374" y="961261"/>
                    <a:pt x="533507" y="957046"/>
                    <a:pt x="514350" y="955221"/>
                  </a:cubicBezTo>
                  <a:cubicBezTo>
                    <a:pt x="470299" y="951026"/>
                    <a:pt x="285103" y="939589"/>
                    <a:pt x="253092" y="938893"/>
                  </a:cubicBezTo>
                  <a:cubicBezTo>
                    <a:pt x="176910" y="937237"/>
                    <a:pt x="100692" y="938893"/>
                    <a:pt x="24492" y="938893"/>
                  </a:cubicBezTo>
                </a:path>
              </a:pathLst>
            </a:custGeom>
            <a:noFill/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6FB10CF5-1E3C-1B4A-BE28-7FB6A8E37BF0}"/>
                    </a:ext>
                  </a:extLst>
                </p:cNvPr>
                <p:cNvSpPr txBox="1"/>
                <p:nvPr/>
              </p:nvSpPr>
              <p:spPr>
                <a:xfrm>
                  <a:off x="5351871" y="6082841"/>
                  <a:ext cx="1512915" cy="276999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6FB10CF5-1E3C-1B4A-BE28-7FB6A8E37B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871" y="6082841"/>
                  <a:ext cx="1512915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459" t="-4167" r="-820" b="-29167"/>
                  </a:stretch>
                </a:blip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D0A1411-BD48-3946-8001-E5AB8150A619}"/>
              </a:ext>
            </a:extLst>
          </p:cNvPr>
          <p:cNvSpPr/>
          <p:nvPr/>
        </p:nvSpPr>
        <p:spPr>
          <a:xfrm>
            <a:off x="5089514" y="4738855"/>
            <a:ext cx="15902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B00B2D0-1FA6-4B43-B509-9EA6C646FDAA}"/>
              </a:ext>
            </a:extLst>
          </p:cNvPr>
          <p:cNvSpPr txBox="1"/>
          <p:nvPr/>
        </p:nvSpPr>
        <p:spPr>
          <a:xfrm>
            <a:off x="4999833" y="456744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31A154D-3522-2749-A9AC-C2CCFC5923B1}"/>
                  </a:ext>
                </a:extLst>
              </p:cNvPr>
              <p:cNvSpPr txBox="1"/>
              <p:nvPr/>
            </p:nvSpPr>
            <p:spPr>
              <a:xfrm>
                <a:off x="6280463" y="2503978"/>
                <a:ext cx="1544141" cy="10252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box>
                        <m:box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rad>
                            </m:den>
                          </m:f>
                        </m:e>
                      </m:box>
                    </m:oMath>
                  </m:oMathPara>
                </a14:m>
                <a:endParaRPr lang="en-US" sz="2800" b="0" dirty="0">
                  <a:ea typeface="Cambria Math" panose="02040503050406030204" pitchFamily="18" charset="0"/>
                </a:endParaRP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31A154D-3522-2749-A9AC-C2CCFC59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463" y="2503978"/>
                <a:ext cx="1544141" cy="1025281"/>
              </a:xfrm>
              <a:prstGeom prst="rect">
                <a:avLst/>
              </a:prstGeom>
              <a:blipFill>
                <a:blip r:embed="rId9"/>
                <a:stretch>
                  <a:fillRect l="-2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25014FB4-DAA7-184D-B9B0-8AF58E45AD12}"/>
              </a:ext>
            </a:extLst>
          </p:cNvPr>
          <p:cNvSpPr txBox="1"/>
          <p:nvPr/>
        </p:nvSpPr>
        <p:spPr>
          <a:xfrm>
            <a:off x="7831457" y="2529970"/>
            <a:ext cx="423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dirty="0">
                <a:latin typeface="Cambria" panose="02040503050406030204" pitchFamily="18" charset="0"/>
              </a:rPr>
              <a:t> is the number of long-lived flows</a:t>
            </a:r>
          </a:p>
        </p:txBody>
      </p:sp>
    </p:spTree>
    <p:extLst>
      <p:ext uri="{BB962C8B-B14F-4D97-AF65-F5344CB8AC3E}">
        <p14:creationId xmlns:p14="http://schemas.microsoft.com/office/powerpoint/2010/main" val="402929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Synchronized Flows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02" name="Rectangle 3"/>
              <p:cNvSpPr>
                <a:spLocks noGrp="1" noChangeArrowheads="1"/>
              </p:cNvSpPr>
              <p:nvPr>
                <p:ph type="body" sz="half" idx="2"/>
              </p:nvPr>
            </p:nvSpPr>
            <p:spPr>
              <a:xfrm>
                <a:off x="1981200" y="4911726"/>
                <a:ext cx="8229600" cy="1425575"/>
              </a:xfrm>
            </p:spPr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en-US" dirty="0">
                    <a:latin typeface="Calibri" charset="0"/>
                  </a:rPr>
                  <a:t>Aggregate window of all the flows has same dynamics</a:t>
                </a:r>
              </a:p>
              <a:p>
                <a:pPr marL="0" indent="0" algn="ctr">
                  <a:buNone/>
                </a:pPr>
                <a:r>
                  <a:rPr lang="en-US" dirty="0">
                    <a:latin typeface="Calibri" charset="0"/>
                  </a:rPr>
                  <a:t>Therefore buffer occupancy has same dynamics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i="1" dirty="0">
                    <a:latin typeface="Calibri" charset="0"/>
                  </a:rPr>
                  <a:t>ule-of-thumb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i="1" dirty="0">
                    <a:latin typeface="Calibri" charset="0"/>
                  </a:rPr>
                  <a:t> still holds.</a:t>
                </a:r>
              </a:p>
            </p:txBody>
          </p:sp>
        </mc:Choice>
        <mc:Fallback xmlns="">
          <p:sp>
            <p:nvSpPr>
              <p:cNvPr id="512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981200" y="4911726"/>
                <a:ext cx="8229600" cy="1425575"/>
              </a:xfrm>
              <a:blipFill>
                <a:blip r:embed="rId3"/>
                <a:stretch>
                  <a:fillRect t="-9735" b="-7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244" name="Freeform 4"/>
          <p:cNvSpPr>
            <a:spLocks/>
          </p:cNvSpPr>
          <p:nvPr/>
        </p:nvSpPr>
        <p:spPr bwMode="auto">
          <a:xfrm>
            <a:off x="3624263" y="1217909"/>
            <a:ext cx="5410200" cy="3219154"/>
          </a:xfrm>
          <a:custGeom>
            <a:avLst/>
            <a:gdLst>
              <a:gd name="T0" fmla="*/ 0 w 2976"/>
              <a:gd name="T1" fmla="*/ 0 h 960"/>
              <a:gd name="T2" fmla="*/ 0 w 2976"/>
              <a:gd name="T3" fmla="*/ 960 h 960"/>
              <a:gd name="T4" fmla="*/ 2976 w 2976"/>
              <a:gd name="T5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76" h="960">
                <a:moveTo>
                  <a:pt x="0" y="0"/>
                </a:moveTo>
                <a:lnTo>
                  <a:pt x="0" y="960"/>
                </a:lnTo>
                <a:lnTo>
                  <a:pt x="2976" y="96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grpSp>
        <p:nvGrpSpPr>
          <p:cNvPr id="51204" name="Group 5"/>
          <p:cNvGrpSpPr>
            <a:grpSpLocks/>
          </p:cNvGrpSpPr>
          <p:nvPr/>
        </p:nvGrpSpPr>
        <p:grpSpPr bwMode="auto">
          <a:xfrm>
            <a:off x="4005263" y="3294063"/>
            <a:ext cx="4572000" cy="685800"/>
            <a:chOff x="1632" y="2832"/>
            <a:chExt cx="2880" cy="432"/>
          </a:xfrm>
        </p:grpSpPr>
        <p:grpSp>
          <p:nvGrpSpPr>
            <p:cNvPr id="51266" name="Group 6"/>
            <p:cNvGrpSpPr>
              <a:grpSpLocks/>
            </p:cNvGrpSpPr>
            <p:nvPr/>
          </p:nvGrpSpPr>
          <p:grpSpPr bwMode="auto">
            <a:xfrm>
              <a:off x="1632" y="2832"/>
              <a:ext cx="720" cy="432"/>
              <a:chOff x="1632" y="2832"/>
              <a:chExt cx="720" cy="432"/>
            </a:xfrm>
          </p:grpSpPr>
          <p:sp>
            <p:nvSpPr>
              <p:cNvPr id="266247" name="Freeform 7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48" name="Line 8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67" name="Group 9"/>
            <p:cNvGrpSpPr>
              <a:grpSpLocks/>
            </p:cNvGrpSpPr>
            <p:nvPr/>
          </p:nvGrpSpPr>
          <p:grpSpPr bwMode="auto">
            <a:xfrm>
              <a:off x="2352" y="2832"/>
              <a:ext cx="720" cy="432"/>
              <a:chOff x="1632" y="2832"/>
              <a:chExt cx="720" cy="432"/>
            </a:xfrm>
          </p:grpSpPr>
          <p:sp>
            <p:nvSpPr>
              <p:cNvPr id="266250" name="Freeform 10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51" name="Line 11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68" name="Group 12"/>
            <p:cNvGrpSpPr>
              <a:grpSpLocks/>
            </p:cNvGrpSpPr>
            <p:nvPr/>
          </p:nvGrpSpPr>
          <p:grpSpPr bwMode="auto">
            <a:xfrm>
              <a:off x="3072" y="2832"/>
              <a:ext cx="720" cy="432"/>
              <a:chOff x="1632" y="2832"/>
              <a:chExt cx="720" cy="432"/>
            </a:xfrm>
          </p:grpSpPr>
          <p:sp>
            <p:nvSpPr>
              <p:cNvPr id="266253" name="Freeform 13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54" name="Line 14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69" name="Group 15"/>
            <p:cNvGrpSpPr>
              <a:grpSpLocks/>
            </p:cNvGrpSpPr>
            <p:nvPr/>
          </p:nvGrpSpPr>
          <p:grpSpPr bwMode="auto">
            <a:xfrm>
              <a:off x="3792" y="2832"/>
              <a:ext cx="720" cy="432"/>
              <a:chOff x="1632" y="2832"/>
              <a:chExt cx="720" cy="432"/>
            </a:xfrm>
          </p:grpSpPr>
          <p:sp>
            <p:nvSpPr>
              <p:cNvPr id="266256" name="Freeform 16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57" name="Line 17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</p:grpSp>
      <p:sp>
        <p:nvSpPr>
          <p:cNvPr id="266258" name="Line 18"/>
          <p:cNvSpPr>
            <a:spLocks noChangeShapeType="1"/>
          </p:cNvSpPr>
          <p:nvPr/>
        </p:nvSpPr>
        <p:spPr bwMode="auto">
          <a:xfrm>
            <a:off x="3471863" y="3294063"/>
            <a:ext cx="1600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266259" name="Line 19"/>
          <p:cNvSpPr>
            <a:spLocks noChangeShapeType="1"/>
          </p:cNvSpPr>
          <p:nvPr/>
        </p:nvSpPr>
        <p:spPr bwMode="auto">
          <a:xfrm>
            <a:off x="3471863" y="3979863"/>
            <a:ext cx="1676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266261" name="Text Box 21"/>
          <p:cNvSpPr txBox="1">
            <a:spLocks noChangeArrowheads="1"/>
          </p:cNvSpPr>
          <p:nvPr/>
        </p:nvSpPr>
        <p:spPr bwMode="auto">
          <a:xfrm>
            <a:off x="8501063" y="4375152"/>
            <a:ext cx="2696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>
                <a:latin typeface="Times New Roman" charset="0"/>
                <a:cs typeface="Arial" charset="0"/>
              </a:rPr>
              <a:t>t</a:t>
            </a:r>
          </a:p>
        </p:txBody>
      </p:sp>
      <p:grpSp>
        <p:nvGrpSpPr>
          <p:cNvPr id="51209" name="Group 22"/>
          <p:cNvGrpSpPr>
            <a:grpSpLocks/>
          </p:cNvGrpSpPr>
          <p:nvPr/>
        </p:nvGrpSpPr>
        <p:grpSpPr bwMode="auto">
          <a:xfrm>
            <a:off x="4038600" y="3313113"/>
            <a:ext cx="4572000" cy="685800"/>
            <a:chOff x="1632" y="2832"/>
            <a:chExt cx="2880" cy="432"/>
          </a:xfrm>
        </p:grpSpPr>
        <p:grpSp>
          <p:nvGrpSpPr>
            <p:cNvPr id="51254" name="Group 23"/>
            <p:cNvGrpSpPr>
              <a:grpSpLocks/>
            </p:cNvGrpSpPr>
            <p:nvPr/>
          </p:nvGrpSpPr>
          <p:grpSpPr bwMode="auto">
            <a:xfrm>
              <a:off x="1632" y="2832"/>
              <a:ext cx="720" cy="432"/>
              <a:chOff x="1632" y="2832"/>
              <a:chExt cx="720" cy="432"/>
            </a:xfrm>
          </p:grpSpPr>
          <p:sp>
            <p:nvSpPr>
              <p:cNvPr id="266264" name="Freeform 24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65" name="Line 25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55" name="Group 26"/>
            <p:cNvGrpSpPr>
              <a:grpSpLocks/>
            </p:cNvGrpSpPr>
            <p:nvPr/>
          </p:nvGrpSpPr>
          <p:grpSpPr bwMode="auto">
            <a:xfrm>
              <a:off x="2352" y="2832"/>
              <a:ext cx="720" cy="432"/>
              <a:chOff x="1632" y="2832"/>
              <a:chExt cx="720" cy="432"/>
            </a:xfrm>
          </p:grpSpPr>
          <p:sp>
            <p:nvSpPr>
              <p:cNvPr id="266267" name="Freeform 27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68" name="Line 28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56" name="Group 29"/>
            <p:cNvGrpSpPr>
              <a:grpSpLocks/>
            </p:cNvGrpSpPr>
            <p:nvPr/>
          </p:nvGrpSpPr>
          <p:grpSpPr bwMode="auto">
            <a:xfrm>
              <a:off x="3072" y="2832"/>
              <a:ext cx="720" cy="432"/>
              <a:chOff x="1632" y="2832"/>
              <a:chExt cx="720" cy="432"/>
            </a:xfrm>
          </p:grpSpPr>
          <p:sp>
            <p:nvSpPr>
              <p:cNvPr id="266270" name="Freeform 30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71" name="Line 31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57" name="Group 32"/>
            <p:cNvGrpSpPr>
              <a:grpSpLocks/>
            </p:cNvGrpSpPr>
            <p:nvPr/>
          </p:nvGrpSpPr>
          <p:grpSpPr bwMode="auto">
            <a:xfrm>
              <a:off x="3792" y="2832"/>
              <a:ext cx="720" cy="432"/>
              <a:chOff x="1632" y="2832"/>
              <a:chExt cx="720" cy="432"/>
            </a:xfrm>
          </p:grpSpPr>
          <p:sp>
            <p:nvSpPr>
              <p:cNvPr id="266273" name="Freeform 33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74" name="Line 34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</p:grpSp>
      <p:grpSp>
        <p:nvGrpSpPr>
          <p:cNvPr id="51210" name="Group 35"/>
          <p:cNvGrpSpPr>
            <a:grpSpLocks/>
          </p:cNvGrpSpPr>
          <p:nvPr/>
        </p:nvGrpSpPr>
        <p:grpSpPr bwMode="auto">
          <a:xfrm>
            <a:off x="4071939" y="3332163"/>
            <a:ext cx="4572000" cy="685800"/>
            <a:chOff x="1632" y="2832"/>
            <a:chExt cx="2880" cy="432"/>
          </a:xfrm>
        </p:grpSpPr>
        <p:grpSp>
          <p:nvGrpSpPr>
            <p:cNvPr id="51242" name="Group 36"/>
            <p:cNvGrpSpPr>
              <a:grpSpLocks/>
            </p:cNvGrpSpPr>
            <p:nvPr/>
          </p:nvGrpSpPr>
          <p:grpSpPr bwMode="auto">
            <a:xfrm>
              <a:off x="1632" y="2832"/>
              <a:ext cx="720" cy="432"/>
              <a:chOff x="1632" y="2832"/>
              <a:chExt cx="720" cy="432"/>
            </a:xfrm>
          </p:grpSpPr>
          <p:sp>
            <p:nvSpPr>
              <p:cNvPr id="266277" name="Freeform 37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78" name="Line 38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43" name="Group 39"/>
            <p:cNvGrpSpPr>
              <a:grpSpLocks/>
            </p:cNvGrpSpPr>
            <p:nvPr/>
          </p:nvGrpSpPr>
          <p:grpSpPr bwMode="auto">
            <a:xfrm>
              <a:off x="2352" y="2832"/>
              <a:ext cx="720" cy="432"/>
              <a:chOff x="1632" y="2832"/>
              <a:chExt cx="720" cy="432"/>
            </a:xfrm>
          </p:grpSpPr>
          <p:sp>
            <p:nvSpPr>
              <p:cNvPr id="266280" name="Freeform 40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81" name="Line 41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44" name="Group 42"/>
            <p:cNvGrpSpPr>
              <a:grpSpLocks/>
            </p:cNvGrpSpPr>
            <p:nvPr/>
          </p:nvGrpSpPr>
          <p:grpSpPr bwMode="auto">
            <a:xfrm>
              <a:off x="3072" y="2832"/>
              <a:ext cx="720" cy="432"/>
              <a:chOff x="1632" y="2832"/>
              <a:chExt cx="720" cy="432"/>
            </a:xfrm>
          </p:grpSpPr>
          <p:sp>
            <p:nvSpPr>
              <p:cNvPr id="266283" name="Freeform 43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84" name="Line 44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45" name="Group 45"/>
            <p:cNvGrpSpPr>
              <a:grpSpLocks/>
            </p:cNvGrpSpPr>
            <p:nvPr/>
          </p:nvGrpSpPr>
          <p:grpSpPr bwMode="auto">
            <a:xfrm>
              <a:off x="3792" y="2832"/>
              <a:ext cx="720" cy="432"/>
              <a:chOff x="1632" y="2832"/>
              <a:chExt cx="720" cy="432"/>
            </a:xfrm>
          </p:grpSpPr>
          <p:sp>
            <p:nvSpPr>
              <p:cNvPr id="266286" name="Freeform 46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87" name="Line 47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</p:grpSp>
      <p:grpSp>
        <p:nvGrpSpPr>
          <p:cNvPr id="51211" name="Group 48"/>
          <p:cNvGrpSpPr>
            <a:grpSpLocks/>
          </p:cNvGrpSpPr>
          <p:nvPr/>
        </p:nvGrpSpPr>
        <p:grpSpPr bwMode="auto">
          <a:xfrm>
            <a:off x="4105275" y="3351213"/>
            <a:ext cx="4572000" cy="685800"/>
            <a:chOff x="1632" y="2832"/>
            <a:chExt cx="2880" cy="432"/>
          </a:xfrm>
        </p:grpSpPr>
        <p:grpSp>
          <p:nvGrpSpPr>
            <p:cNvPr id="51230" name="Group 49"/>
            <p:cNvGrpSpPr>
              <a:grpSpLocks/>
            </p:cNvGrpSpPr>
            <p:nvPr/>
          </p:nvGrpSpPr>
          <p:grpSpPr bwMode="auto">
            <a:xfrm>
              <a:off x="1632" y="2832"/>
              <a:ext cx="720" cy="432"/>
              <a:chOff x="1632" y="2832"/>
              <a:chExt cx="720" cy="432"/>
            </a:xfrm>
          </p:grpSpPr>
          <p:sp>
            <p:nvSpPr>
              <p:cNvPr id="266290" name="Freeform 50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91" name="Line 51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31" name="Group 52"/>
            <p:cNvGrpSpPr>
              <a:grpSpLocks/>
            </p:cNvGrpSpPr>
            <p:nvPr/>
          </p:nvGrpSpPr>
          <p:grpSpPr bwMode="auto">
            <a:xfrm>
              <a:off x="2352" y="2832"/>
              <a:ext cx="720" cy="432"/>
              <a:chOff x="1632" y="2832"/>
              <a:chExt cx="720" cy="432"/>
            </a:xfrm>
          </p:grpSpPr>
          <p:sp>
            <p:nvSpPr>
              <p:cNvPr id="266293" name="Freeform 53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94" name="Line 54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32" name="Group 55"/>
            <p:cNvGrpSpPr>
              <a:grpSpLocks/>
            </p:cNvGrpSpPr>
            <p:nvPr/>
          </p:nvGrpSpPr>
          <p:grpSpPr bwMode="auto">
            <a:xfrm>
              <a:off x="3072" y="2832"/>
              <a:ext cx="720" cy="432"/>
              <a:chOff x="1632" y="2832"/>
              <a:chExt cx="720" cy="432"/>
            </a:xfrm>
          </p:grpSpPr>
          <p:sp>
            <p:nvSpPr>
              <p:cNvPr id="266296" name="Freeform 56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297" name="Line 57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1233" name="Group 58"/>
            <p:cNvGrpSpPr>
              <a:grpSpLocks/>
            </p:cNvGrpSpPr>
            <p:nvPr/>
          </p:nvGrpSpPr>
          <p:grpSpPr bwMode="auto">
            <a:xfrm>
              <a:off x="3792" y="2832"/>
              <a:ext cx="720" cy="432"/>
              <a:chOff x="1632" y="2832"/>
              <a:chExt cx="720" cy="432"/>
            </a:xfrm>
          </p:grpSpPr>
          <p:sp>
            <p:nvSpPr>
              <p:cNvPr id="266299" name="Freeform 59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6300" name="Line 60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B0A7B-E0B2-944D-A7E9-45A8872B062C}"/>
                  </a:ext>
                </a:extLst>
              </p:cNvPr>
              <p:cNvSpPr txBox="1"/>
              <p:nvPr/>
            </p:nvSpPr>
            <p:spPr>
              <a:xfrm>
                <a:off x="3185549" y="3124180"/>
                <a:ext cx="281551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B0A7B-E0B2-944D-A7E9-45A8872B0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549" y="3124180"/>
                <a:ext cx="281551" cy="284437"/>
              </a:xfrm>
              <a:prstGeom prst="rect">
                <a:avLst/>
              </a:prstGeom>
              <a:blipFill>
                <a:blip r:embed="rId4"/>
                <a:stretch>
                  <a:fillRect l="-17391" t="-17391" r="-1304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E9E80BC-BC32-5E45-8888-4EE54245F359}"/>
                  </a:ext>
                </a:extLst>
              </p:cNvPr>
              <p:cNvSpPr txBox="1"/>
              <p:nvPr/>
            </p:nvSpPr>
            <p:spPr>
              <a:xfrm>
                <a:off x="3124319" y="3645949"/>
                <a:ext cx="430887" cy="8392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E9E80BC-BC32-5E45-8888-4EE54245F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319" y="3645949"/>
                <a:ext cx="430887" cy="839269"/>
              </a:xfrm>
              <a:prstGeom prst="rect">
                <a:avLst/>
              </a:prstGeom>
              <a:blipFill>
                <a:blip r:embed="rId5"/>
                <a:stretch>
                  <a:fillRect t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ADB34D4-E0F8-284F-A984-606173818142}"/>
              </a:ext>
            </a:extLst>
          </p:cNvPr>
          <p:cNvGrpSpPr/>
          <p:nvPr/>
        </p:nvGrpSpPr>
        <p:grpSpPr>
          <a:xfrm>
            <a:off x="2836332" y="1180540"/>
            <a:ext cx="5698068" cy="1779596"/>
            <a:chOff x="2836332" y="1180540"/>
            <a:chExt cx="5698068" cy="1779596"/>
          </a:xfrm>
        </p:grpSpPr>
        <p:grpSp>
          <p:nvGrpSpPr>
            <p:cNvPr id="51212" name="Group 61"/>
            <p:cNvGrpSpPr>
              <a:grpSpLocks/>
            </p:cNvGrpSpPr>
            <p:nvPr/>
          </p:nvGrpSpPr>
          <p:grpSpPr bwMode="auto">
            <a:xfrm>
              <a:off x="3962400" y="1483346"/>
              <a:ext cx="4572000" cy="1143000"/>
              <a:chOff x="1632" y="2832"/>
              <a:chExt cx="2880" cy="432"/>
            </a:xfrm>
          </p:grpSpPr>
          <p:grpSp>
            <p:nvGrpSpPr>
              <p:cNvPr id="51218" name="Group 62"/>
              <p:cNvGrpSpPr>
                <a:grpSpLocks/>
              </p:cNvGrpSpPr>
              <p:nvPr/>
            </p:nvGrpSpPr>
            <p:grpSpPr bwMode="auto">
              <a:xfrm>
                <a:off x="1632" y="2832"/>
                <a:ext cx="720" cy="432"/>
                <a:chOff x="1632" y="2832"/>
                <a:chExt cx="720" cy="432"/>
              </a:xfrm>
            </p:grpSpPr>
            <p:sp>
              <p:nvSpPr>
                <p:cNvPr id="266303" name="Freeform 63"/>
                <p:cNvSpPr>
                  <a:spLocks/>
                </p:cNvSpPr>
                <p:nvPr/>
              </p:nvSpPr>
              <p:spPr bwMode="auto">
                <a:xfrm>
                  <a:off x="1632" y="2832"/>
                  <a:ext cx="672" cy="432"/>
                </a:xfrm>
                <a:custGeom>
                  <a:avLst/>
                  <a:gdLst>
                    <a:gd name="T0" fmla="*/ 0 w 480"/>
                    <a:gd name="T1" fmla="*/ 528 h 528"/>
                    <a:gd name="T2" fmla="*/ 144 w 480"/>
                    <a:gd name="T3" fmla="*/ 288 h 528"/>
                    <a:gd name="T4" fmla="*/ 336 w 480"/>
                    <a:gd name="T5" fmla="*/ 96 h 528"/>
                    <a:gd name="T6" fmla="*/ 480 w 480"/>
                    <a:gd name="T7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528">
                      <a:moveTo>
                        <a:pt x="0" y="528"/>
                      </a:moveTo>
                      <a:cubicBezTo>
                        <a:pt x="44" y="444"/>
                        <a:pt x="88" y="360"/>
                        <a:pt x="144" y="288"/>
                      </a:cubicBezTo>
                      <a:cubicBezTo>
                        <a:pt x="200" y="216"/>
                        <a:pt x="280" y="144"/>
                        <a:pt x="336" y="96"/>
                      </a:cubicBezTo>
                      <a:cubicBezTo>
                        <a:pt x="392" y="48"/>
                        <a:pt x="436" y="24"/>
                        <a:pt x="480" y="0"/>
                      </a:cubicBez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66304" name="Line 64"/>
                <p:cNvSpPr>
                  <a:spLocks noChangeShapeType="1"/>
                </p:cNvSpPr>
                <p:nvPr/>
              </p:nvSpPr>
              <p:spPr bwMode="auto">
                <a:xfrm>
                  <a:off x="2304" y="2832"/>
                  <a:ext cx="48" cy="43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/>
                </a:p>
              </p:txBody>
            </p:sp>
          </p:grpSp>
          <p:grpSp>
            <p:nvGrpSpPr>
              <p:cNvPr id="51219" name="Group 65"/>
              <p:cNvGrpSpPr>
                <a:grpSpLocks/>
              </p:cNvGrpSpPr>
              <p:nvPr/>
            </p:nvGrpSpPr>
            <p:grpSpPr bwMode="auto">
              <a:xfrm>
                <a:off x="2352" y="2832"/>
                <a:ext cx="720" cy="432"/>
                <a:chOff x="1632" y="2832"/>
                <a:chExt cx="720" cy="432"/>
              </a:xfrm>
            </p:grpSpPr>
            <p:sp>
              <p:nvSpPr>
                <p:cNvPr id="266306" name="Freeform 66"/>
                <p:cNvSpPr>
                  <a:spLocks/>
                </p:cNvSpPr>
                <p:nvPr/>
              </p:nvSpPr>
              <p:spPr bwMode="auto">
                <a:xfrm>
                  <a:off x="1632" y="2832"/>
                  <a:ext cx="672" cy="432"/>
                </a:xfrm>
                <a:custGeom>
                  <a:avLst/>
                  <a:gdLst>
                    <a:gd name="T0" fmla="*/ 0 w 480"/>
                    <a:gd name="T1" fmla="*/ 528 h 528"/>
                    <a:gd name="T2" fmla="*/ 144 w 480"/>
                    <a:gd name="T3" fmla="*/ 288 h 528"/>
                    <a:gd name="T4" fmla="*/ 336 w 480"/>
                    <a:gd name="T5" fmla="*/ 96 h 528"/>
                    <a:gd name="T6" fmla="*/ 480 w 480"/>
                    <a:gd name="T7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528">
                      <a:moveTo>
                        <a:pt x="0" y="528"/>
                      </a:moveTo>
                      <a:cubicBezTo>
                        <a:pt x="44" y="444"/>
                        <a:pt x="88" y="360"/>
                        <a:pt x="144" y="288"/>
                      </a:cubicBezTo>
                      <a:cubicBezTo>
                        <a:pt x="200" y="216"/>
                        <a:pt x="280" y="144"/>
                        <a:pt x="336" y="96"/>
                      </a:cubicBezTo>
                      <a:cubicBezTo>
                        <a:pt x="392" y="48"/>
                        <a:pt x="436" y="24"/>
                        <a:pt x="480" y="0"/>
                      </a:cubicBez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66307" name="Line 67"/>
                <p:cNvSpPr>
                  <a:spLocks noChangeShapeType="1"/>
                </p:cNvSpPr>
                <p:nvPr/>
              </p:nvSpPr>
              <p:spPr bwMode="auto">
                <a:xfrm>
                  <a:off x="2304" y="2832"/>
                  <a:ext cx="48" cy="43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/>
                </a:p>
              </p:txBody>
            </p:sp>
          </p:grpSp>
          <p:grpSp>
            <p:nvGrpSpPr>
              <p:cNvPr id="51220" name="Group 68"/>
              <p:cNvGrpSpPr>
                <a:grpSpLocks/>
              </p:cNvGrpSpPr>
              <p:nvPr/>
            </p:nvGrpSpPr>
            <p:grpSpPr bwMode="auto">
              <a:xfrm>
                <a:off x="3072" y="2832"/>
                <a:ext cx="720" cy="432"/>
                <a:chOff x="1632" y="2832"/>
                <a:chExt cx="720" cy="432"/>
              </a:xfrm>
            </p:grpSpPr>
            <p:sp>
              <p:nvSpPr>
                <p:cNvPr id="266309" name="Freeform 69"/>
                <p:cNvSpPr>
                  <a:spLocks/>
                </p:cNvSpPr>
                <p:nvPr/>
              </p:nvSpPr>
              <p:spPr bwMode="auto">
                <a:xfrm>
                  <a:off x="1632" y="2832"/>
                  <a:ext cx="672" cy="432"/>
                </a:xfrm>
                <a:custGeom>
                  <a:avLst/>
                  <a:gdLst>
                    <a:gd name="T0" fmla="*/ 0 w 480"/>
                    <a:gd name="T1" fmla="*/ 528 h 528"/>
                    <a:gd name="T2" fmla="*/ 144 w 480"/>
                    <a:gd name="T3" fmla="*/ 288 h 528"/>
                    <a:gd name="T4" fmla="*/ 336 w 480"/>
                    <a:gd name="T5" fmla="*/ 96 h 528"/>
                    <a:gd name="T6" fmla="*/ 480 w 480"/>
                    <a:gd name="T7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528">
                      <a:moveTo>
                        <a:pt x="0" y="528"/>
                      </a:moveTo>
                      <a:cubicBezTo>
                        <a:pt x="44" y="444"/>
                        <a:pt x="88" y="360"/>
                        <a:pt x="144" y="288"/>
                      </a:cubicBezTo>
                      <a:cubicBezTo>
                        <a:pt x="200" y="216"/>
                        <a:pt x="280" y="144"/>
                        <a:pt x="336" y="96"/>
                      </a:cubicBezTo>
                      <a:cubicBezTo>
                        <a:pt x="392" y="48"/>
                        <a:pt x="436" y="24"/>
                        <a:pt x="480" y="0"/>
                      </a:cubicBez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66310" name="Line 70"/>
                <p:cNvSpPr>
                  <a:spLocks noChangeShapeType="1"/>
                </p:cNvSpPr>
                <p:nvPr/>
              </p:nvSpPr>
              <p:spPr bwMode="auto">
                <a:xfrm>
                  <a:off x="2304" y="2832"/>
                  <a:ext cx="48" cy="43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/>
                </a:p>
              </p:txBody>
            </p:sp>
          </p:grpSp>
          <p:grpSp>
            <p:nvGrpSpPr>
              <p:cNvPr id="51221" name="Group 71"/>
              <p:cNvGrpSpPr>
                <a:grpSpLocks/>
              </p:cNvGrpSpPr>
              <p:nvPr/>
            </p:nvGrpSpPr>
            <p:grpSpPr bwMode="auto">
              <a:xfrm>
                <a:off x="3792" y="2832"/>
                <a:ext cx="720" cy="432"/>
                <a:chOff x="1632" y="2832"/>
                <a:chExt cx="720" cy="432"/>
              </a:xfrm>
            </p:grpSpPr>
            <p:sp>
              <p:nvSpPr>
                <p:cNvPr id="266312" name="Freeform 72"/>
                <p:cNvSpPr>
                  <a:spLocks/>
                </p:cNvSpPr>
                <p:nvPr/>
              </p:nvSpPr>
              <p:spPr bwMode="auto">
                <a:xfrm>
                  <a:off x="1632" y="2832"/>
                  <a:ext cx="672" cy="432"/>
                </a:xfrm>
                <a:custGeom>
                  <a:avLst/>
                  <a:gdLst>
                    <a:gd name="T0" fmla="*/ 0 w 480"/>
                    <a:gd name="T1" fmla="*/ 528 h 528"/>
                    <a:gd name="T2" fmla="*/ 144 w 480"/>
                    <a:gd name="T3" fmla="*/ 288 h 528"/>
                    <a:gd name="T4" fmla="*/ 336 w 480"/>
                    <a:gd name="T5" fmla="*/ 96 h 528"/>
                    <a:gd name="T6" fmla="*/ 480 w 480"/>
                    <a:gd name="T7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528">
                      <a:moveTo>
                        <a:pt x="0" y="528"/>
                      </a:moveTo>
                      <a:cubicBezTo>
                        <a:pt x="44" y="444"/>
                        <a:pt x="88" y="360"/>
                        <a:pt x="144" y="288"/>
                      </a:cubicBezTo>
                      <a:cubicBezTo>
                        <a:pt x="200" y="216"/>
                        <a:pt x="280" y="144"/>
                        <a:pt x="336" y="96"/>
                      </a:cubicBezTo>
                      <a:cubicBezTo>
                        <a:pt x="392" y="48"/>
                        <a:pt x="436" y="24"/>
                        <a:pt x="480" y="0"/>
                      </a:cubicBez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/>
                </a:p>
              </p:txBody>
            </p:sp>
            <p:sp>
              <p:nvSpPr>
                <p:cNvPr id="266313" name="Line 73"/>
                <p:cNvSpPr>
                  <a:spLocks noChangeShapeType="1"/>
                </p:cNvSpPr>
                <p:nvPr/>
              </p:nvSpPr>
              <p:spPr bwMode="auto">
                <a:xfrm>
                  <a:off x="2304" y="2832"/>
                  <a:ext cx="48" cy="43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/>
                </a:p>
              </p:txBody>
            </p:sp>
          </p:grpSp>
        </p:grpSp>
        <p:sp>
          <p:nvSpPr>
            <p:cNvPr id="266316" name="Line 76"/>
            <p:cNvSpPr>
              <a:spLocks noChangeShapeType="1"/>
            </p:cNvSpPr>
            <p:nvPr/>
          </p:nvSpPr>
          <p:spPr bwMode="auto">
            <a:xfrm>
              <a:off x="3471863" y="1483346"/>
              <a:ext cx="160020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6317" name="Line 77"/>
            <p:cNvSpPr>
              <a:spLocks noChangeShapeType="1"/>
            </p:cNvSpPr>
            <p:nvPr/>
          </p:nvSpPr>
          <p:spPr bwMode="auto">
            <a:xfrm>
              <a:off x="3548063" y="2626346"/>
              <a:ext cx="160020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D512B2DA-8684-6148-8AC6-CEDE58193ED6}"/>
                    </a:ext>
                  </a:extLst>
                </p:cNvPr>
                <p:cNvSpPr txBox="1"/>
                <p:nvPr/>
              </p:nvSpPr>
              <p:spPr>
                <a:xfrm>
                  <a:off x="2838353" y="1180540"/>
                  <a:ext cx="626005" cy="6706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acc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D512B2DA-8684-6148-8AC6-CEDE58193E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8353" y="1180540"/>
                  <a:ext cx="626005" cy="670696"/>
                </a:xfrm>
                <a:prstGeom prst="rect">
                  <a:avLst/>
                </a:prstGeom>
                <a:blipFill>
                  <a:blip r:embed="rId6"/>
                  <a:stretch>
                    <a:fillRect l="-127451" t="-144444" r="-41176" b="-19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FC3D4717-6CEE-AD4E-AA71-E560236BFBF9}"/>
                    </a:ext>
                  </a:extLst>
                </p:cNvPr>
                <p:cNvSpPr txBox="1"/>
                <p:nvPr/>
              </p:nvSpPr>
              <p:spPr>
                <a:xfrm>
                  <a:off x="2836332" y="2289440"/>
                  <a:ext cx="565731" cy="6706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box>
                              <m:box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box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FC3D4717-6CEE-AD4E-AA71-E560236BFB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6332" y="2289440"/>
                  <a:ext cx="565731" cy="670696"/>
                </a:xfrm>
                <a:prstGeom prst="rect">
                  <a:avLst/>
                </a:prstGeom>
                <a:blipFill>
                  <a:blip r:embed="rId7"/>
                  <a:stretch>
                    <a:fillRect l="-141304" t="-147170" r="-56522" b="-201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10B6CD-F226-4D49-B2CE-54CE065AE71A}"/>
              </a:ext>
            </a:extLst>
          </p:cNvPr>
          <p:cNvGrpSpPr/>
          <p:nvPr/>
        </p:nvGrpSpPr>
        <p:grpSpPr>
          <a:xfrm>
            <a:off x="4306188" y="1476914"/>
            <a:ext cx="821828" cy="1168481"/>
            <a:chOff x="4306188" y="1476914"/>
            <a:chExt cx="821828" cy="116848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335AA1A-F345-4A4A-9AEF-6E7857970164}"/>
                </a:ext>
              </a:extLst>
            </p:cNvPr>
            <p:cNvCxnSpPr/>
            <p:nvPr/>
          </p:nvCxnSpPr>
          <p:spPr>
            <a:xfrm>
              <a:off x="4362776" y="1476914"/>
              <a:ext cx="0" cy="116848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A0DA35E3-9364-D941-B161-9D4EF42B6D86}"/>
                    </a:ext>
                  </a:extLst>
                </p:cNvPr>
                <p:cNvSpPr/>
                <p:nvPr/>
              </p:nvSpPr>
              <p:spPr>
                <a:xfrm>
                  <a:off x="4306188" y="1923156"/>
                  <a:ext cx="82182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a14:m>
                  <a:r>
                    <a:rPr lang="en-US" i="1" dirty="0">
                      <a:latin typeface="Calibri" charset="0"/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A0DA35E3-9364-D941-B161-9D4EF42B6D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6188" y="1923156"/>
                  <a:ext cx="82182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9300951-D80A-B849-897F-01186EC76CF5}"/>
              </a:ext>
            </a:extLst>
          </p:cNvPr>
          <p:cNvGrpSpPr/>
          <p:nvPr/>
        </p:nvGrpSpPr>
        <p:grpSpPr>
          <a:xfrm>
            <a:off x="8456481" y="-47596"/>
            <a:ext cx="3441062" cy="1298879"/>
            <a:chOff x="7243533" y="-68906"/>
            <a:chExt cx="4495881" cy="1571623"/>
          </a:xfrm>
        </p:grpSpPr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82845820-B4A9-FE43-BFB2-A1DD374E8B90}"/>
                </a:ext>
              </a:extLst>
            </p:cNvPr>
            <p:cNvSpPr/>
            <p:nvPr/>
          </p:nvSpPr>
          <p:spPr>
            <a:xfrm>
              <a:off x="9149688" y="314684"/>
              <a:ext cx="672662" cy="620110"/>
            </a:xfrm>
            <a:custGeom>
              <a:avLst/>
              <a:gdLst>
                <a:gd name="connsiteX0" fmla="*/ 0 w 672662"/>
                <a:gd name="connsiteY0" fmla="*/ 0 h 620110"/>
                <a:gd name="connsiteX1" fmla="*/ 672662 w 672662"/>
                <a:gd name="connsiteY1" fmla="*/ 0 h 620110"/>
                <a:gd name="connsiteX2" fmla="*/ 672662 w 672662"/>
                <a:gd name="connsiteY2" fmla="*/ 620110 h 620110"/>
                <a:gd name="connsiteX3" fmla="*/ 21020 w 672662"/>
                <a:gd name="connsiteY3" fmla="*/ 62011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2" h="620110">
                  <a:moveTo>
                    <a:pt x="0" y="0"/>
                  </a:moveTo>
                  <a:lnTo>
                    <a:pt x="672662" y="0"/>
                  </a:lnTo>
                  <a:lnTo>
                    <a:pt x="672662" y="620110"/>
                  </a:lnTo>
                  <a:lnTo>
                    <a:pt x="21020" y="62011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3D6920C-13A9-CB43-8302-67D6399F754D}"/>
                </a:ext>
              </a:extLst>
            </p:cNvPr>
            <p:cNvCxnSpPr/>
            <p:nvPr/>
          </p:nvCxnSpPr>
          <p:spPr>
            <a:xfrm>
              <a:off x="9636233" y="430381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0237A95-57D0-0F42-9F68-338B5B2D7A45}"/>
                </a:ext>
              </a:extLst>
            </p:cNvPr>
            <p:cNvCxnSpPr/>
            <p:nvPr/>
          </p:nvCxnSpPr>
          <p:spPr>
            <a:xfrm>
              <a:off x="9378729" y="430381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771BF97-19CB-EF43-BA60-A5715DD05B75}"/>
                </a:ext>
              </a:extLst>
            </p:cNvPr>
            <p:cNvCxnSpPr/>
            <p:nvPr/>
          </p:nvCxnSpPr>
          <p:spPr>
            <a:xfrm>
              <a:off x="9822350" y="621808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E4AB541E-E915-F244-9AEF-9771A65114D4}"/>
                </a:ext>
              </a:extLst>
            </p:cNvPr>
            <p:cNvCxnSpPr/>
            <p:nvPr/>
          </p:nvCxnSpPr>
          <p:spPr>
            <a:xfrm>
              <a:off x="8067123" y="621808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">
              <a:extLst>
                <a:ext uri="{FF2B5EF4-FFF2-40B4-BE49-F238E27FC236}">
                  <a16:creationId xmlns:a16="http://schemas.microsoft.com/office/drawing/2014/main" id="{FCE0ACC0-876B-3449-A26F-54AE14AE6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3533" y="237708"/>
              <a:ext cx="963122" cy="896776"/>
              <a:chOff x="457200" y="1828800"/>
              <a:chExt cx="1143000" cy="1130300"/>
            </a:xfrm>
          </p:grpSpPr>
          <p:pic>
            <p:nvPicPr>
              <p:cNvPr id="118" name="Picture 45">
                <a:extLst>
                  <a:ext uri="{FF2B5EF4-FFF2-40B4-BE49-F238E27FC236}">
                    <a16:creationId xmlns:a16="http://schemas.microsoft.com/office/drawing/2014/main" id="{4DB244D0-9E5A-E641-B16E-ABFBE33BBD3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9">
                <a:alphaModFix amt="9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828800"/>
                <a:ext cx="1143000" cy="113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94901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8CCDA1D-7065-9543-BAE5-AA19A54B14B0}"/>
                  </a:ext>
                </a:extLst>
              </p:cNvPr>
              <p:cNvSpPr txBox="1"/>
              <p:nvPr/>
            </p:nvSpPr>
            <p:spPr>
              <a:xfrm>
                <a:off x="954763" y="1976067"/>
                <a:ext cx="390369" cy="5043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A</a:t>
                </a:r>
              </a:p>
            </p:txBody>
          </p:sp>
        </p:grpSp>
        <p:grpSp>
          <p:nvGrpSpPr>
            <p:cNvPr id="111" name="Group 51">
              <a:extLst>
                <a:ext uri="{FF2B5EF4-FFF2-40B4-BE49-F238E27FC236}">
                  <a16:creationId xmlns:a16="http://schemas.microsoft.com/office/drawing/2014/main" id="{79B172D8-2925-EA4D-8F68-90601D9C7A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76291" y="222210"/>
              <a:ext cx="963123" cy="870605"/>
              <a:chOff x="457200" y="1828800"/>
              <a:chExt cx="1143000" cy="1130300"/>
            </a:xfrm>
          </p:grpSpPr>
          <p:pic>
            <p:nvPicPr>
              <p:cNvPr id="116" name="Picture 52">
                <a:extLst>
                  <a:ext uri="{FF2B5EF4-FFF2-40B4-BE49-F238E27FC236}">
                    <a16:creationId xmlns:a16="http://schemas.microsoft.com/office/drawing/2014/main" id="{6CD9B2A5-6916-854A-982F-FCCF9F97B51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9">
                <a:alphaModFix amt="9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828800"/>
                <a:ext cx="1143000" cy="113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94901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42F8A06-15F2-A54C-8CC9-7DD9F1C40E7C}"/>
                  </a:ext>
                </a:extLst>
              </p:cNvPr>
              <p:cNvSpPr txBox="1"/>
              <p:nvPr/>
            </p:nvSpPr>
            <p:spPr>
              <a:xfrm>
                <a:off x="1008063" y="2049462"/>
                <a:ext cx="382760" cy="5194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B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5794709-4312-8348-B1D5-FD5AC9292E27}"/>
                </a:ext>
              </a:extLst>
            </p:cNvPr>
            <p:cNvSpPr txBox="1"/>
            <p:nvPr/>
          </p:nvSpPr>
          <p:spPr>
            <a:xfrm>
              <a:off x="10175288" y="26248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158542A-B3BE-964D-9DAE-DDC4638F3210}"/>
                </a:ext>
              </a:extLst>
            </p:cNvPr>
            <p:cNvSpPr txBox="1"/>
            <p:nvPr/>
          </p:nvSpPr>
          <p:spPr>
            <a:xfrm>
              <a:off x="9322447" y="-68906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C144D9D-F967-DC47-B800-27B941DEE2AD}"/>
                </a:ext>
              </a:extLst>
            </p:cNvPr>
            <p:cNvSpPr/>
            <p:nvPr/>
          </p:nvSpPr>
          <p:spPr>
            <a:xfrm>
              <a:off x="8036641" y="1096586"/>
              <a:ext cx="3049791" cy="406131"/>
            </a:xfrm>
            <a:custGeom>
              <a:avLst/>
              <a:gdLst>
                <a:gd name="connsiteX0" fmla="*/ 0 w 2764221"/>
                <a:gd name="connsiteY0" fmla="*/ 73572 h 557048"/>
                <a:gd name="connsiteX1" fmla="*/ 189186 w 2764221"/>
                <a:gd name="connsiteY1" fmla="*/ 73572 h 557048"/>
                <a:gd name="connsiteX2" fmla="*/ 336331 w 2764221"/>
                <a:gd name="connsiteY2" fmla="*/ 63062 h 557048"/>
                <a:gd name="connsiteX3" fmla="*/ 409904 w 2764221"/>
                <a:gd name="connsiteY3" fmla="*/ 52552 h 557048"/>
                <a:gd name="connsiteX4" fmla="*/ 651641 w 2764221"/>
                <a:gd name="connsiteY4" fmla="*/ 31531 h 557048"/>
                <a:gd name="connsiteX5" fmla="*/ 746235 w 2764221"/>
                <a:gd name="connsiteY5" fmla="*/ 21021 h 557048"/>
                <a:gd name="connsiteX6" fmla="*/ 1061545 w 2764221"/>
                <a:gd name="connsiteY6" fmla="*/ 0 h 557048"/>
                <a:gd name="connsiteX7" fmla="*/ 1650124 w 2764221"/>
                <a:gd name="connsiteY7" fmla="*/ 10510 h 557048"/>
                <a:gd name="connsiteX8" fmla="*/ 1744717 w 2764221"/>
                <a:gd name="connsiteY8" fmla="*/ 21021 h 557048"/>
                <a:gd name="connsiteX9" fmla="*/ 2081048 w 2764221"/>
                <a:gd name="connsiteY9" fmla="*/ 52552 h 557048"/>
                <a:gd name="connsiteX10" fmla="*/ 2123090 w 2764221"/>
                <a:gd name="connsiteY10" fmla="*/ 63062 h 557048"/>
                <a:gd name="connsiteX11" fmla="*/ 2228193 w 2764221"/>
                <a:gd name="connsiteY11" fmla="*/ 84083 h 557048"/>
                <a:gd name="connsiteX12" fmla="*/ 2312276 w 2764221"/>
                <a:gd name="connsiteY12" fmla="*/ 105103 h 557048"/>
                <a:gd name="connsiteX13" fmla="*/ 2375338 w 2764221"/>
                <a:gd name="connsiteY13" fmla="*/ 126124 h 557048"/>
                <a:gd name="connsiteX14" fmla="*/ 2406869 w 2764221"/>
                <a:gd name="connsiteY14" fmla="*/ 136635 h 557048"/>
                <a:gd name="connsiteX15" fmla="*/ 2438400 w 2764221"/>
                <a:gd name="connsiteY15" fmla="*/ 147145 h 557048"/>
                <a:gd name="connsiteX16" fmla="*/ 2490952 w 2764221"/>
                <a:gd name="connsiteY16" fmla="*/ 168166 h 557048"/>
                <a:gd name="connsiteX17" fmla="*/ 2532993 w 2764221"/>
                <a:gd name="connsiteY17" fmla="*/ 189186 h 557048"/>
                <a:gd name="connsiteX18" fmla="*/ 2617076 w 2764221"/>
                <a:gd name="connsiteY18" fmla="*/ 220717 h 557048"/>
                <a:gd name="connsiteX19" fmla="*/ 2680138 w 2764221"/>
                <a:gd name="connsiteY19" fmla="*/ 262759 h 557048"/>
                <a:gd name="connsiteX20" fmla="*/ 2701159 w 2764221"/>
                <a:gd name="connsiteY20" fmla="*/ 294290 h 557048"/>
                <a:gd name="connsiteX21" fmla="*/ 2764221 w 2764221"/>
                <a:gd name="connsiteY21" fmla="*/ 357352 h 557048"/>
                <a:gd name="connsiteX22" fmla="*/ 2743200 w 2764221"/>
                <a:gd name="connsiteY22" fmla="*/ 451945 h 557048"/>
                <a:gd name="connsiteX23" fmla="*/ 2680138 w 2764221"/>
                <a:gd name="connsiteY23" fmla="*/ 483476 h 557048"/>
                <a:gd name="connsiteX24" fmla="*/ 2522483 w 2764221"/>
                <a:gd name="connsiteY24" fmla="*/ 504497 h 557048"/>
                <a:gd name="connsiteX25" fmla="*/ 2364828 w 2764221"/>
                <a:gd name="connsiteY25" fmla="*/ 525517 h 557048"/>
                <a:gd name="connsiteX26" fmla="*/ 2280745 w 2764221"/>
                <a:gd name="connsiteY26" fmla="*/ 536028 h 557048"/>
                <a:gd name="connsiteX27" fmla="*/ 2133600 w 2764221"/>
                <a:gd name="connsiteY27" fmla="*/ 546538 h 557048"/>
                <a:gd name="connsiteX28" fmla="*/ 1776248 w 2764221"/>
                <a:gd name="connsiteY28" fmla="*/ 557048 h 557048"/>
                <a:gd name="connsiteX29" fmla="*/ 851338 w 2764221"/>
                <a:gd name="connsiteY29" fmla="*/ 536028 h 557048"/>
                <a:gd name="connsiteX30" fmla="*/ 599090 w 2764221"/>
                <a:gd name="connsiteY30" fmla="*/ 515007 h 557048"/>
                <a:gd name="connsiteX31" fmla="*/ 441435 w 2764221"/>
                <a:gd name="connsiteY31" fmla="*/ 504497 h 557048"/>
                <a:gd name="connsiteX32" fmla="*/ 199697 w 2764221"/>
                <a:gd name="connsiteY32" fmla="*/ 483476 h 557048"/>
                <a:gd name="connsiteX33" fmla="*/ 52552 w 2764221"/>
                <a:gd name="connsiteY33" fmla="*/ 483476 h 55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764221" h="557048">
                  <a:moveTo>
                    <a:pt x="0" y="73572"/>
                  </a:moveTo>
                  <a:cubicBezTo>
                    <a:pt x="106635" y="91346"/>
                    <a:pt x="37945" y="85206"/>
                    <a:pt x="189186" y="73572"/>
                  </a:cubicBezTo>
                  <a:cubicBezTo>
                    <a:pt x="238214" y="69801"/>
                    <a:pt x="287379" y="67724"/>
                    <a:pt x="336331" y="63062"/>
                  </a:cubicBezTo>
                  <a:cubicBezTo>
                    <a:pt x="360993" y="60713"/>
                    <a:pt x="385254" y="55017"/>
                    <a:pt x="409904" y="52552"/>
                  </a:cubicBezTo>
                  <a:cubicBezTo>
                    <a:pt x="490386" y="44504"/>
                    <a:pt x="571253" y="40463"/>
                    <a:pt x="651641" y="31531"/>
                  </a:cubicBezTo>
                  <a:cubicBezTo>
                    <a:pt x="683172" y="28028"/>
                    <a:pt x="714640" y="23893"/>
                    <a:pt x="746235" y="21021"/>
                  </a:cubicBezTo>
                  <a:cubicBezTo>
                    <a:pt x="856899" y="10961"/>
                    <a:pt x="948883" y="6627"/>
                    <a:pt x="1061545" y="0"/>
                  </a:cubicBezTo>
                  <a:lnTo>
                    <a:pt x="1650124" y="10510"/>
                  </a:lnTo>
                  <a:cubicBezTo>
                    <a:pt x="1681834" y="11486"/>
                    <a:pt x="1713160" y="17757"/>
                    <a:pt x="1744717" y="21021"/>
                  </a:cubicBezTo>
                  <a:cubicBezTo>
                    <a:pt x="1953618" y="42631"/>
                    <a:pt x="1910680" y="38354"/>
                    <a:pt x="2081048" y="52552"/>
                  </a:cubicBezTo>
                  <a:cubicBezTo>
                    <a:pt x="2095062" y="56055"/>
                    <a:pt x="2108965" y="60035"/>
                    <a:pt x="2123090" y="63062"/>
                  </a:cubicBezTo>
                  <a:cubicBezTo>
                    <a:pt x="2158025" y="70548"/>
                    <a:pt x="2194298" y="72785"/>
                    <a:pt x="2228193" y="84083"/>
                  </a:cubicBezTo>
                  <a:cubicBezTo>
                    <a:pt x="2323878" y="115977"/>
                    <a:pt x="2172742" y="67048"/>
                    <a:pt x="2312276" y="105103"/>
                  </a:cubicBezTo>
                  <a:cubicBezTo>
                    <a:pt x="2333653" y="110933"/>
                    <a:pt x="2354317" y="119117"/>
                    <a:pt x="2375338" y="126124"/>
                  </a:cubicBezTo>
                  <a:lnTo>
                    <a:pt x="2406869" y="136635"/>
                  </a:lnTo>
                  <a:cubicBezTo>
                    <a:pt x="2417379" y="140138"/>
                    <a:pt x="2428114" y="143030"/>
                    <a:pt x="2438400" y="147145"/>
                  </a:cubicBezTo>
                  <a:cubicBezTo>
                    <a:pt x="2455917" y="154152"/>
                    <a:pt x="2473711" y="160504"/>
                    <a:pt x="2490952" y="168166"/>
                  </a:cubicBezTo>
                  <a:cubicBezTo>
                    <a:pt x="2505269" y="174529"/>
                    <a:pt x="2518323" y="183685"/>
                    <a:pt x="2532993" y="189186"/>
                  </a:cubicBezTo>
                  <a:cubicBezTo>
                    <a:pt x="2599508" y="214129"/>
                    <a:pt x="2552057" y="181706"/>
                    <a:pt x="2617076" y="220717"/>
                  </a:cubicBezTo>
                  <a:cubicBezTo>
                    <a:pt x="2638740" y="233715"/>
                    <a:pt x="2680138" y="262759"/>
                    <a:pt x="2680138" y="262759"/>
                  </a:cubicBezTo>
                  <a:cubicBezTo>
                    <a:pt x="2687145" y="273269"/>
                    <a:pt x="2692767" y="284849"/>
                    <a:pt x="2701159" y="294290"/>
                  </a:cubicBezTo>
                  <a:cubicBezTo>
                    <a:pt x="2720909" y="316509"/>
                    <a:pt x="2764221" y="357352"/>
                    <a:pt x="2764221" y="357352"/>
                  </a:cubicBezTo>
                  <a:cubicBezTo>
                    <a:pt x="2764114" y="357994"/>
                    <a:pt x="2754093" y="438328"/>
                    <a:pt x="2743200" y="451945"/>
                  </a:cubicBezTo>
                  <a:cubicBezTo>
                    <a:pt x="2729551" y="469006"/>
                    <a:pt x="2699884" y="477834"/>
                    <a:pt x="2680138" y="483476"/>
                  </a:cubicBezTo>
                  <a:cubicBezTo>
                    <a:pt x="2612447" y="502816"/>
                    <a:pt x="2620626" y="494166"/>
                    <a:pt x="2522483" y="504497"/>
                  </a:cubicBezTo>
                  <a:cubicBezTo>
                    <a:pt x="2450946" y="512027"/>
                    <a:pt x="2433799" y="516321"/>
                    <a:pt x="2364828" y="525517"/>
                  </a:cubicBezTo>
                  <a:cubicBezTo>
                    <a:pt x="2336830" y="529250"/>
                    <a:pt x="2308875" y="533471"/>
                    <a:pt x="2280745" y="536028"/>
                  </a:cubicBezTo>
                  <a:cubicBezTo>
                    <a:pt x="2231774" y="540480"/>
                    <a:pt x="2182731" y="544491"/>
                    <a:pt x="2133600" y="546538"/>
                  </a:cubicBezTo>
                  <a:cubicBezTo>
                    <a:pt x="2014534" y="551499"/>
                    <a:pt x="1895365" y="553545"/>
                    <a:pt x="1776248" y="557048"/>
                  </a:cubicBezTo>
                  <a:cubicBezTo>
                    <a:pt x="1634661" y="554648"/>
                    <a:pt x="1077452" y="548827"/>
                    <a:pt x="851338" y="536028"/>
                  </a:cubicBezTo>
                  <a:cubicBezTo>
                    <a:pt x="767099" y="531260"/>
                    <a:pt x="683277" y="520619"/>
                    <a:pt x="599090" y="515007"/>
                  </a:cubicBezTo>
                  <a:lnTo>
                    <a:pt x="441435" y="504497"/>
                  </a:lnTo>
                  <a:cubicBezTo>
                    <a:pt x="343666" y="496675"/>
                    <a:pt x="302953" y="487300"/>
                    <a:pt x="199697" y="483476"/>
                  </a:cubicBezTo>
                  <a:cubicBezTo>
                    <a:pt x="150682" y="481661"/>
                    <a:pt x="101600" y="483476"/>
                    <a:pt x="52552" y="483476"/>
                  </a:cubicBezTo>
                </a:path>
              </a:pathLst>
            </a:custGeom>
            <a:noFill/>
            <a:ln w="28575"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E241FCA-08DF-C743-B5FF-C809619E8636}"/>
                </a:ext>
              </a:extLst>
            </p:cNvPr>
            <p:cNvSpPr txBox="1"/>
            <p:nvPr/>
          </p:nvSpPr>
          <p:spPr>
            <a:xfrm>
              <a:off x="9311438" y="1103347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0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spect="1" noChangeArrowheads="1"/>
          </p:cNvSpPr>
          <p:nvPr/>
        </p:nvSpPr>
        <p:spPr bwMode="auto">
          <a:xfrm>
            <a:off x="7997826" y="1658939"/>
            <a:ext cx="493713" cy="604837"/>
          </a:xfrm>
          <a:prstGeom prst="rect">
            <a:avLst/>
          </a:prstGeom>
          <a:solidFill>
            <a:srgbClr val="DDDDDD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68291" name="Rectangle 3"/>
          <p:cNvSpPr>
            <a:spLocks noChangeAspect="1" noChangeArrowheads="1"/>
          </p:cNvSpPr>
          <p:nvPr/>
        </p:nvSpPr>
        <p:spPr bwMode="auto">
          <a:xfrm>
            <a:off x="7997826" y="1662114"/>
            <a:ext cx="493713" cy="604837"/>
          </a:xfrm>
          <a:prstGeom prst="rect">
            <a:avLst/>
          </a:prstGeom>
          <a:solidFill>
            <a:srgbClr val="DDDDDD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68292" name="Freeform 4"/>
          <p:cNvSpPr>
            <a:spLocks noChangeAspect="1"/>
          </p:cNvSpPr>
          <p:nvPr/>
        </p:nvSpPr>
        <p:spPr bwMode="auto">
          <a:xfrm>
            <a:off x="3736975" y="1319214"/>
            <a:ext cx="3619500" cy="2441575"/>
          </a:xfrm>
          <a:custGeom>
            <a:avLst/>
            <a:gdLst>
              <a:gd name="T0" fmla="*/ 0 w 2976"/>
              <a:gd name="T1" fmla="*/ 0 h 960"/>
              <a:gd name="T2" fmla="*/ 0 w 2976"/>
              <a:gd name="T3" fmla="*/ 960 h 960"/>
              <a:gd name="T4" fmla="*/ 2976 w 2976"/>
              <a:gd name="T5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76" h="960">
                <a:moveTo>
                  <a:pt x="0" y="0"/>
                </a:moveTo>
                <a:lnTo>
                  <a:pt x="0" y="960"/>
                </a:lnTo>
                <a:lnTo>
                  <a:pt x="2976" y="96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grpSp>
        <p:nvGrpSpPr>
          <p:cNvPr id="53252" name="Group 7"/>
          <p:cNvGrpSpPr>
            <a:grpSpLocks noChangeAspect="1"/>
          </p:cNvGrpSpPr>
          <p:nvPr/>
        </p:nvGrpSpPr>
        <p:grpSpPr bwMode="auto">
          <a:xfrm>
            <a:off x="6461126" y="3270251"/>
            <a:ext cx="557213" cy="193675"/>
            <a:chOff x="1200" y="1536"/>
            <a:chExt cx="417" cy="144"/>
          </a:xfrm>
        </p:grpSpPr>
        <p:sp>
          <p:nvSpPr>
            <p:cNvPr id="268296" name="Freeform 8"/>
            <p:cNvSpPr>
              <a:spLocks noChangeAspect="1"/>
            </p:cNvSpPr>
            <p:nvPr/>
          </p:nvSpPr>
          <p:spPr bwMode="auto">
            <a:xfrm>
              <a:off x="1200" y="1536"/>
              <a:ext cx="417" cy="144"/>
            </a:xfrm>
            <a:custGeom>
              <a:avLst/>
              <a:gdLst>
                <a:gd name="T0" fmla="*/ 0 w 480"/>
                <a:gd name="T1" fmla="*/ 528 h 528"/>
                <a:gd name="T2" fmla="*/ 144 w 480"/>
                <a:gd name="T3" fmla="*/ 288 h 528"/>
                <a:gd name="T4" fmla="*/ 336 w 480"/>
                <a:gd name="T5" fmla="*/ 96 h 528"/>
                <a:gd name="T6" fmla="*/ 480 w 480"/>
                <a:gd name="T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528">
                  <a:moveTo>
                    <a:pt x="0" y="528"/>
                  </a:moveTo>
                  <a:cubicBezTo>
                    <a:pt x="44" y="444"/>
                    <a:pt x="88" y="360"/>
                    <a:pt x="144" y="288"/>
                  </a:cubicBezTo>
                  <a:cubicBezTo>
                    <a:pt x="200" y="216"/>
                    <a:pt x="280" y="144"/>
                    <a:pt x="336" y="96"/>
                  </a:cubicBezTo>
                  <a:cubicBezTo>
                    <a:pt x="392" y="48"/>
                    <a:pt x="436" y="24"/>
                    <a:pt x="48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297" name="Line 9"/>
            <p:cNvSpPr>
              <a:spLocks noChangeAspect="1" noChangeShapeType="1"/>
            </p:cNvSpPr>
            <p:nvPr/>
          </p:nvSpPr>
          <p:spPr bwMode="auto">
            <a:xfrm>
              <a:off x="1617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68298" name="Freeform 10"/>
          <p:cNvSpPr>
            <a:spLocks noChangeAspect="1"/>
          </p:cNvSpPr>
          <p:nvPr/>
        </p:nvSpPr>
        <p:spPr bwMode="auto">
          <a:xfrm>
            <a:off x="3738564" y="1846343"/>
            <a:ext cx="1819275" cy="214429"/>
          </a:xfrm>
          <a:custGeom>
            <a:avLst/>
            <a:gdLst>
              <a:gd name="T0" fmla="*/ 0 w 3144"/>
              <a:gd name="T1" fmla="*/ 181 h 292"/>
              <a:gd name="T2" fmla="*/ 55 w 3144"/>
              <a:gd name="T3" fmla="*/ 110 h 292"/>
              <a:gd name="T4" fmla="*/ 150 w 3144"/>
              <a:gd name="T5" fmla="*/ 158 h 292"/>
              <a:gd name="T6" fmla="*/ 205 w 3144"/>
              <a:gd name="T7" fmla="*/ 126 h 292"/>
              <a:gd name="T8" fmla="*/ 244 w 3144"/>
              <a:gd name="T9" fmla="*/ 134 h 292"/>
              <a:gd name="T10" fmla="*/ 300 w 3144"/>
              <a:gd name="T11" fmla="*/ 197 h 292"/>
              <a:gd name="T12" fmla="*/ 442 w 3144"/>
              <a:gd name="T13" fmla="*/ 110 h 292"/>
              <a:gd name="T14" fmla="*/ 521 w 3144"/>
              <a:gd name="T15" fmla="*/ 71 h 292"/>
              <a:gd name="T16" fmla="*/ 592 w 3144"/>
              <a:gd name="T17" fmla="*/ 158 h 292"/>
              <a:gd name="T18" fmla="*/ 623 w 3144"/>
              <a:gd name="T19" fmla="*/ 205 h 292"/>
              <a:gd name="T20" fmla="*/ 639 w 3144"/>
              <a:gd name="T21" fmla="*/ 229 h 292"/>
              <a:gd name="T22" fmla="*/ 734 w 3144"/>
              <a:gd name="T23" fmla="*/ 126 h 292"/>
              <a:gd name="T24" fmla="*/ 852 w 3144"/>
              <a:gd name="T25" fmla="*/ 189 h 292"/>
              <a:gd name="T26" fmla="*/ 876 w 3144"/>
              <a:gd name="T27" fmla="*/ 213 h 292"/>
              <a:gd name="T28" fmla="*/ 923 w 3144"/>
              <a:gd name="T29" fmla="*/ 229 h 292"/>
              <a:gd name="T30" fmla="*/ 1089 w 3144"/>
              <a:gd name="T31" fmla="*/ 79 h 292"/>
              <a:gd name="T32" fmla="*/ 1160 w 3144"/>
              <a:gd name="T33" fmla="*/ 0 h 292"/>
              <a:gd name="T34" fmla="*/ 1270 w 3144"/>
              <a:gd name="T35" fmla="*/ 63 h 292"/>
              <a:gd name="T36" fmla="*/ 1341 w 3144"/>
              <a:gd name="T37" fmla="*/ 142 h 292"/>
              <a:gd name="T38" fmla="*/ 1420 w 3144"/>
              <a:gd name="T39" fmla="*/ 181 h 292"/>
              <a:gd name="T40" fmla="*/ 1499 w 3144"/>
              <a:gd name="T41" fmla="*/ 173 h 292"/>
              <a:gd name="T42" fmla="*/ 1539 w 3144"/>
              <a:gd name="T43" fmla="*/ 118 h 292"/>
              <a:gd name="T44" fmla="*/ 1633 w 3144"/>
              <a:gd name="T45" fmla="*/ 71 h 292"/>
              <a:gd name="T46" fmla="*/ 1665 w 3144"/>
              <a:gd name="T47" fmla="*/ 55 h 292"/>
              <a:gd name="T48" fmla="*/ 1799 w 3144"/>
              <a:gd name="T49" fmla="*/ 150 h 292"/>
              <a:gd name="T50" fmla="*/ 1807 w 3144"/>
              <a:gd name="T51" fmla="*/ 173 h 292"/>
              <a:gd name="T52" fmla="*/ 1862 w 3144"/>
              <a:gd name="T53" fmla="*/ 213 h 292"/>
              <a:gd name="T54" fmla="*/ 1925 w 3144"/>
              <a:gd name="T55" fmla="*/ 205 h 292"/>
              <a:gd name="T56" fmla="*/ 1949 w 3144"/>
              <a:gd name="T57" fmla="*/ 181 h 292"/>
              <a:gd name="T58" fmla="*/ 2154 w 3144"/>
              <a:gd name="T59" fmla="*/ 24 h 292"/>
              <a:gd name="T60" fmla="*/ 2209 w 3144"/>
              <a:gd name="T61" fmla="*/ 39 h 292"/>
              <a:gd name="T62" fmla="*/ 2296 w 3144"/>
              <a:gd name="T63" fmla="*/ 126 h 292"/>
              <a:gd name="T64" fmla="*/ 2351 w 3144"/>
              <a:gd name="T65" fmla="*/ 237 h 292"/>
              <a:gd name="T66" fmla="*/ 2414 w 3144"/>
              <a:gd name="T67" fmla="*/ 126 h 292"/>
              <a:gd name="T68" fmla="*/ 2462 w 3144"/>
              <a:gd name="T69" fmla="*/ 55 h 292"/>
              <a:gd name="T70" fmla="*/ 2564 w 3144"/>
              <a:gd name="T71" fmla="*/ 173 h 292"/>
              <a:gd name="T72" fmla="*/ 2683 w 3144"/>
              <a:gd name="T73" fmla="*/ 95 h 292"/>
              <a:gd name="T74" fmla="*/ 2691 w 3144"/>
              <a:gd name="T75" fmla="*/ 71 h 292"/>
              <a:gd name="T76" fmla="*/ 2722 w 3144"/>
              <a:gd name="T77" fmla="*/ 142 h 292"/>
              <a:gd name="T78" fmla="*/ 2848 w 3144"/>
              <a:gd name="T79" fmla="*/ 292 h 292"/>
              <a:gd name="T80" fmla="*/ 2896 w 3144"/>
              <a:gd name="T81" fmla="*/ 284 h 292"/>
              <a:gd name="T82" fmla="*/ 2919 w 3144"/>
              <a:gd name="T83" fmla="*/ 237 h 292"/>
              <a:gd name="T84" fmla="*/ 3038 w 3144"/>
              <a:gd name="T85" fmla="*/ 16 h 292"/>
              <a:gd name="T86" fmla="*/ 3101 w 3144"/>
              <a:gd name="T87" fmla="*/ 87 h 292"/>
              <a:gd name="T88" fmla="*/ 3109 w 3144"/>
              <a:gd name="T89" fmla="*/ 118 h 292"/>
              <a:gd name="T90" fmla="*/ 3140 w 3144"/>
              <a:gd name="T91" fmla="*/ 158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44" h="292">
                <a:moveTo>
                  <a:pt x="0" y="181"/>
                </a:moveTo>
                <a:cubicBezTo>
                  <a:pt x="11" y="149"/>
                  <a:pt x="36" y="138"/>
                  <a:pt x="55" y="110"/>
                </a:cubicBezTo>
                <a:cubicBezTo>
                  <a:pt x="99" y="119"/>
                  <a:pt x="119" y="127"/>
                  <a:pt x="150" y="158"/>
                </a:cubicBezTo>
                <a:cubicBezTo>
                  <a:pt x="171" y="219"/>
                  <a:pt x="191" y="148"/>
                  <a:pt x="205" y="126"/>
                </a:cubicBezTo>
                <a:cubicBezTo>
                  <a:pt x="218" y="129"/>
                  <a:pt x="232" y="128"/>
                  <a:pt x="244" y="134"/>
                </a:cubicBezTo>
                <a:cubicBezTo>
                  <a:pt x="289" y="157"/>
                  <a:pt x="249" y="180"/>
                  <a:pt x="300" y="197"/>
                </a:cubicBezTo>
                <a:cubicBezTo>
                  <a:pt x="343" y="164"/>
                  <a:pt x="394" y="139"/>
                  <a:pt x="442" y="110"/>
                </a:cubicBezTo>
                <a:cubicBezTo>
                  <a:pt x="467" y="75"/>
                  <a:pt x="483" y="84"/>
                  <a:pt x="521" y="71"/>
                </a:cubicBezTo>
                <a:cubicBezTo>
                  <a:pt x="550" y="91"/>
                  <a:pt x="571" y="130"/>
                  <a:pt x="592" y="158"/>
                </a:cubicBezTo>
                <a:cubicBezTo>
                  <a:pt x="603" y="173"/>
                  <a:pt x="613" y="189"/>
                  <a:pt x="623" y="205"/>
                </a:cubicBezTo>
                <a:cubicBezTo>
                  <a:pt x="628" y="213"/>
                  <a:pt x="639" y="229"/>
                  <a:pt x="639" y="229"/>
                </a:cubicBezTo>
                <a:cubicBezTo>
                  <a:pt x="675" y="175"/>
                  <a:pt x="660" y="144"/>
                  <a:pt x="734" y="126"/>
                </a:cubicBezTo>
                <a:cubicBezTo>
                  <a:pt x="810" y="137"/>
                  <a:pt x="801" y="146"/>
                  <a:pt x="852" y="189"/>
                </a:cubicBezTo>
                <a:cubicBezTo>
                  <a:pt x="861" y="196"/>
                  <a:pt x="866" y="207"/>
                  <a:pt x="876" y="213"/>
                </a:cubicBezTo>
                <a:cubicBezTo>
                  <a:pt x="890" y="221"/>
                  <a:pt x="923" y="229"/>
                  <a:pt x="923" y="229"/>
                </a:cubicBezTo>
                <a:cubicBezTo>
                  <a:pt x="986" y="208"/>
                  <a:pt x="1031" y="118"/>
                  <a:pt x="1089" y="79"/>
                </a:cubicBezTo>
                <a:cubicBezTo>
                  <a:pt x="1109" y="50"/>
                  <a:pt x="1160" y="0"/>
                  <a:pt x="1160" y="0"/>
                </a:cubicBezTo>
                <a:cubicBezTo>
                  <a:pt x="1196" y="13"/>
                  <a:pt x="1239" y="39"/>
                  <a:pt x="1270" y="63"/>
                </a:cubicBezTo>
                <a:cubicBezTo>
                  <a:pt x="1299" y="85"/>
                  <a:pt x="1312" y="121"/>
                  <a:pt x="1341" y="142"/>
                </a:cubicBezTo>
                <a:cubicBezTo>
                  <a:pt x="1363" y="158"/>
                  <a:pt x="1394" y="172"/>
                  <a:pt x="1420" y="181"/>
                </a:cubicBezTo>
                <a:cubicBezTo>
                  <a:pt x="1446" y="178"/>
                  <a:pt x="1474" y="181"/>
                  <a:pt x="1499" y="173"/>
                </a:cubicBezTo>
                <a:cubicBezTo>
                  <a:pt x="1523" y="166"/>
                  <a:pt x="1528" y="134"/>
                  <a:pt x="1539" y="118"/>
                </a:cubicBezTo>
                <a:cubicBezTo>
                  <a:pt x="1562" y="85"/>
                  <a:pt x="1596" y="79"/>
                  <a:pt x="1633" y="71"/>
                </a:cubicBezTo>
                <a:cubicBezTo>
                  <a:pt x="1644" y="66"/>
                  <a:pt x="1653" y="55"/>
                  <a:pt x="1665" y="55"/>
                </a:cubicBezTo>
                <a:cubicBezTo>
                  <a:pt x="1725" y="55"/>
                  <a:pt x="1773" y="99"/>
                  <a:pt x="1799" y="150"/>
                </a:cubicBezTo>
                <a:cubicBezTo>
                  <a:pt x="1803" y="157"/>
                  <a:pt x="1802" y="167"/>
                  <a:pt x="1807" y="173"/>
                </a:cubicBezTo>
                <a:cubicBezTo>
                  <a:pt x="1815" y="182"/>
                  <a:pt x="1850" y="205"/>
                  <a:pt x="1862" y="213"/>
                </a:cubicBezTo>
                <a:cubicBezTo>
                  <a:pt x="1883" y="210"/>
                  <a:pt x="1905" y="212"/>
                  <a:pt x="1925" y="205"/>
                </a:cubicBezTo>
                <a:cubicBezTo>
                  <a:pt x="1936" y="201"/>
                  <a:pt x="1940" y="188"/>
                  <a:pt x="1949" y="181"/>
                </a:cubicBezTo>
                <a:cubicBezTo>
                  <a:pt x="1998" y="139"/>
                  <a:pt x="2097" y="36"/>
                  <a:pt x="2154" y="24"/>
                </a:cubicBezTo>
                <a:cubicBezTo>
                  <a:pt x="2172" y="29"/>
                  <a:pt x="2193" y="29"/>
                  <a:pt x="2209" y="39"/>
                </a:cubicBezTo>
                <a:cubicBezTo>
                  <a:pt x="2241" y="58"/>
                  <a:pt x="2273" y="97"/>
                  <a:pt x="2296" y="126"/>
                </a:cubicBezTo>
                <a:cubicBezTo>
                  <a:pt x="2304" y="168"/>
                  <a:pt x="2315" y="212"/>
                  <a:pt x="2351" y="237"/>
                </a:cubicBezTo>
                <a:cubicBezTo>
                  <a:pt x="2383" y="205"/>
                  <a:pt x="2401" y="169"/>
                  <a:pt x="2414" y="126"/>
                </a:cubicBezTo>
                <a:cubicBezTo>
                  <a:pt x="2429" y="75"/>
                  <a:pt x="2408" y="69"/>
                  <a:pt x="2462" y="55"/>
                </a:cubicBezTo>
                <a:cubicBezTo>
                  <a:pt x="2499" y="94"/>
                  <a:pt x="2512" y="157"/>
                  <a:pt x="2564" y="173"/>
                </a:cubicBezTo>
                <a:cubicBezTo>
                  <a:pt x="2651" y="155"/>
                  <a:pt x="2636" y="162"/>
                  <a:pt x="2683" y="95"/>
                </a:cubicBezTo>
                <a:cubicBezTo>
                  <a:pt x="2686" y="87"/>
                  <a:pt x="2686" y="65"/>
                  <a:pt x="2691" y="71"/>
                </a:cubicBezTo>
                <a:cubicBezTo>
                  <a:pt x="2707" y="91"/>
                  <a:pt x="2711" y="119"/>
                  <a:pt x="2722" y="142"/>
                </a:cubicBezTo>
                <a:cubicBezTo>
                  <a:pt x="2755" y="208"/>
                  <a:pt x="2779" y="256"/>
                  <a:pt x="2848" y="292"/>
                </a:cubicBezTo>
                <a:cubicBezTo>
                  <a:pt x="2864" y="289"/>
                  <a:pt x="2882" y="291"/>
                  <a:pt x="2896" y="284"/>
                </a:cubicBezTo>
                <a:cubicBezTo>
                  <a:pt x="2911" y="276"/>
                  <a:pt x="2911" y="249"/>
                  <a:pt x="2919" y="237"/>
                </a:cubicBezTo>
                <a:cubicBezTo>
                  <a:pt x="2965" y="165"/>
                  <a:pt x="3016" y="100"/>
                  <a:pt x="3038" y="16"/>
                </a:cubicBezTo>
                <a:cubicBezTo>
                  <a:pt x="3081" y="37"/>
                  <a:pt x="3072" y="48"/>
                  <a:pt x="3101" y="87"/>
                </a:cubicBezTo>
                <a:cubicBezTo>
                  <a:pt x="3104" y="97"/>
                  <a:pt x="3103" y="109"/>
                  <a:pt x="3109" y="118"/>
                </a:cubicBezTo>
                <a:cubicBezTo>
                  <a:pt x="3144" y="168"/>
                  <a:pt x="3140" y="120"/>
                  <a:pt x="3140" y="158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268299" name="Freeform 11"/>
          <p:cNvSpPr>
            <a:spLocks noChangeAspect="1"/>
          </p:cNvSpPr>
          <p:nvPr/>
        </p:nvSpPr>
        <p:spPr bwMode="auto">
          <a:xfrm>
            <a:off x="5557839" y="1835232"/>
            <a:ext cx="1817687" cy="202808"/>
          </a:xfrm>
          <a:custGeom>
            <a:avLst/>
            <a:gdLst>
              <a:gd name="T0" fmla="*/ 0 w 3144"/>
              <a:gd name="T1" fmla="*/ 181 h 292"/>
              <a:gd name="T2" fmla="*/ 55 w 3144"/>
              <a:gd name="T3" fmla="*/ 110 h 292"/>
              <a:gd name="T4" fmla="*/ 150 w 3144"/>
              <a:gd name="T5" fmla="*/ 158 h 292"/>
              <a:gd name="T6" fmla="*/ 205 w 3144"/>
              <a:gd name="T7" fmla="*/ 126 h 292"/>
              <a:gd name="T8" fmla="*/ 244 w 3144"/>
              <a:gd name="T9" fmla="*/ 134 h 292"/>
              <a:gd name="T10" fmla="*/ 300 w 3144"/>
              <a:gd name="T11" fmla="*/ 197 h 292"/>
              <a:gd name="T12" fmla="*/ 442 w 3144"/>
              <a:gd name="T13" fmla="*/ 110 h 292"/>
              <a:gd name="T14" fmla="*/ 521 w 3144"/>
              <a:gd name="T15" fmla="*/ 71 h 292"/>
              <a:gd name="T16" fmla="*/ 592 w 3144"/>
              <a:gd name="T17" fmla="*/ 158 h 292"/>
              <a:gd name="T18" fmla="*/ 623 w 3144"/>
              <a:gd name="T19" fmla="*/ 205 h 292"/>
              <a:gd name="T20" fmla="*/ 639 w 3144"/>
              <a:gd name="T21" fmla="*/ 229 h 292"/>
              <a:gd name="T22" fmla="*/ 734 w 3144"/>
              <a:gd name="T23" fmla="*/ 126 h 292"/>
              <a:gd name="T24" fmla="*/ 852 w 3144"/>
              <a:gd name="T25" fmla="*/ 189 h 292"/>
              <a:gd name="T26" fmla="*/ 876 w 3144"/>
              <a:gd name="T27" fmla="*/ 213 h 292"/>
              <a:gd name="T28" fmla="*/ 923 w 3144"/>
              <a:gd name="T29" fmla="*/ 229 h 292"/>
              <a:gd name="T30" fmla="*/ 1089 w 3144"/>
              <a:gd name="T31" fmla="*/ 79 h 292"/>
              <a:gd name="T32" fmla="*/ 1160 w 3144"/>
              <a:gd name="T33" fmla="*/ 0 h 292"/>
              <a:gd name="T34" fmla="*/ 1270 w 3144"/>
              <a:gd name="T35" fmla="*/ 63 h 292"/>
              <a:gd name="T36" fmla="*/ 1341 w 3144"/>
              <a:gd name="T37" fmla="*/ 142 h 292"/>
              <a:gd name="T38" fmla="*/ 1420 w 3144"/>
              <a:gd name="T39" fmla="*/ 181 h 292"/>
              <a:gd name="T40" fmla="*/ 1499 w 3144"/>
              <a:gd name="T41" fmla="*/ 173 h 292"/>
              <a:gd name="T42" fmla="*/ 1539 w 3144"/>
              <a:gd name="T43" fmla="*/ 118 h 292"/>
              <a:gd name="T44" fmla="*/ 1633 w 3144"/>
              <a:gd name="T45" fmla="*/ 71 h 292"/>
              <a:gd name="T46" fmla="*/ 1665 w 3144"/>
              <a:gd name="T47" fmla="*/ 55 h 292"/>
              <a:gd name="T48" fmla="*/ 1799 w 3144"/>
              <a:gd name="T49" fmla="*/ 150 h 292"/>
              <a:gd name="T50" fmla="*/ 1807 w 3144"/>
              <a:gd name="T51" fmla="*/ 173 h 292"/>
              <a:gd name="T52" fmla="*/ 1862 w 3144"/>
              <a:gd name="T53" fmla="*/ 213 h 292"/>
              <a:gd name="T54" fmla="*/ 1925 w 3144"/>
              <a:gd name="T55" fmla="*/ 205 h 292"/>
              <a:gd name="T56" fmla="*/ 1949 w 3144"/>
              <a:gd name="T57" fmla="*/ 181 h 292"/>
              <a:gd name="T58" fmla="*/ 2154 w 3144"/>
              <a:gd name="T59" fmla="*/ 24 h 292"/>
              <a:gd name="T60" fmla="*/ 2209 w 3144"/>
              <a:gd name="T61" fmla="*/ 39 h 292"/>
              <a:gd name="T62" fmla="*/ 2296 w 3144"/>
              <a:gd name="T63" fmla="*/ 126 h 292"/>
              <a:gd name="T64" fmla="*/ 2351 w 3144"/>
              <a:gd name="T65" fmla="*/ 237 h 292"/>
              <a:gd name="T66" fmla="*/ 2414 w 3144"/>
              <a:gd name="T67" fmla="*/ 126 h 292"/>
              <a:gd name="T68" fmla="*/ 2462 w 3144"/>
              <a:gd name="T69" fmla="*/ 55 h 292"/>
              <a:gd name="T70" fmla="*/ 2564 w 3144"/>
              <a:gd name="T71" fmla="*/ 173 h 292"/>
              <a:gd name="T72" fmla="*/ 2683 w 3144"/>
              <a:gd name="T73" fmla="*/ 95 h 292"/>
              <a:gd name="T74" fmla="*/ 2691 w 3144"/>
              <a:gd name="T75" fmla="*/ 71 h 292"/>
              <a:gd name="T76" fmla="*/ 2722 w 3144"/>
              <a:gd name="T77" fmla="*/ 142 h 292"/>
              <a:gd name="T78" fmla="*/ 2848 w 3144"/>
              <a:gd name="T79" fmla="*/ 292 h 292"/>
              <a:gd name="T80" fmla="*/ 2896 w 3144"/>
              <a:gd name="T81" fmla="*/ 284 h 292"/>
              <a:gd name="T82" fmla="*/ 2919 w 3144"/>
              <a:gd name="T83" fmla="*/ 237 h 292"/>
              <a:gd name="T84" fmla="*/ 3038 w 3144"/>
              <a:gd name="T85" fmla="*/ 16 h 292"/>
              <a:gd name="T86" fmla="*/ 3101 w 3144"/>
              <a:gd name="T87" fmla="*/ 87 h 292"/>
              <a:gd name="T88" fmla="*/ 3109 w 3144"/>
              <a:gd name="T89" fmla="*/ 118 h 292"/>
              <a:gd name="T90" fmla="*/ 3140 w 3144"/>
              <a:gd name="T91" fmla="*/ 158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44" h="292">
                <a:moveTo>
                  <a:pt x="0" y="181"/>
                </a:moveTo>
                <a:cubicBezTo>
                  <a:pt x="11" y="149"/>
                  <a:pt x="36" y="138"/>
                  <a:pt x="55" y="110"/>
                </a:cubicBezTo>
                <a:cubicBezTo>
                  <a:pt x="99" y="119"/>
                  <a:pt x="119" y="127"/>
                  <a:pt x="150" y="158"/>
                </a:cubicBezTo>
                <a:cubicBezTo>
                  <a:pt x="171" y="219"/>
                  <a:pt x="191" y="148"/>
                  <a:pt x="205" y="126"/>
                </a:cubicBezTo>
                <a:cubicBezTo>
                  <a:pt x="218" y="129"/>
                  <a:pt x="232" y="128"/>
                  <a:pt x="244" y="134"/>
                </a:cubicBezTo>
                <a:cubicBezTo>
                  <a:pt x="289" y="157"/>
                  <a:pt x="249" y="180"/>
                  <a:pt x="300" y="197"/>
                </a:cubicBezTo>
                <a:cubicBezTo>
                  <a:pt x="343" y="164"/>
                  <a:pt x="394" y="139"/>
                  <a:pt x="442" y="110"/>
                </a:cubicBezTo>
                <a:cubicBezTo>
                  <a:pt x="467" y="75"/>
                  <a:pt x="483" y="84"/>
                  <a:pt x="521" y="71"/>
                </a:cubicBezTo>
                <a:cubicBezTo>
                  <a:pt x="550" y="91"/>
                  <a:pt x="571" y="130"/>
                  <a:pt x="592" y="158"/>
                </a:cubicBezTo>
                <a:cubicBezTo>
                  <a:pt x="603" y="173"/>
                  <a:pt x="613" y="189"/>
                  <a:pt x="623" y="205"/>
                </a:cubicBezTo>
                <a:cubicBezTo>
                  <a:pt x="628" y="213"/>
                  <a:pt x="639" y="229"/>
                  <a:pt x="639" y="229"/>
                </a:cubicBezTo>
                <a:cubicBezTo>
                  <a:pt x="675" y="175"/>
                  <a:pt x="660" y="144"/>
                  <a:pt x="734" y="126"/>
                </a:cubicBezTo>
                <a:cubicBezTo>
                  <a:pt x="810" y="137"/>
                  <a:pt x="801" y="146"/>
                  <a:pt x="852" y="189"/>
                </a:cubicBezTo>
                <a:cubicBezTo>
                  <a:pt x="861" y="196"/>
                  <a:pt x="866" y="207"/>
                  <a:pt x="876" y="213"/>
                </a:cubicBezTo>
                <a:cubicBezTo>
                  <a:pt x="890" y="221"/>
                  <a:pt x="923" y="229"/>
                  <a:pt x="923" y="229"/>
                </a:cubicBezTo>
                <a:cubicBezTo>
                  <a:pt x="986" y="208"/>
                  <a:pt x="1031" y="118"/>
                  <a:pt x="1089" y="79"/>
                </a:cubicBezTo>
                <a:cubicBezTo>
                  <a:pt x="1109" y="50"/>
                  <a:pt x="1160" y="0"/>
                  <a:pt x="1160" y="0"/>
                </a:cubicBezTo>
                <a:cubicBezTo>
                  <a:pt x="1196" y="13"/>
                  <a:pt x="1239" y="39"/>
                  <a:pt x="1270" y="63"/>
                </a:cubicBezTo>
                <a:cubicBezTo>
                  <a:pt x="1299" y="85"/>
                  <a:pt x="1312" y="121"/>
                  <a:pt x="1341" y="142"/>
                </a:cubicBezTo>
                <a:cubicBezTo>
                  <a:pt x="1363" y="158"/>
                  <a:pt x="1394" y="172"/>
                  <a:pt x="1420" y="181"/>
                </a:cubicBezTo>
                <a:cubicBezTo>
                  <a:pt x="1446" y="178"/>
                  <a:pt x="1474" y="181"/>
                  <a:pt x="1499" y="173"/>
                </a:cubicBezTo>
                <a:cubicBezTo>
                  <a:pt x="1523" y="166"/>
                  <a:pt x="1528" y="134"/>
                  <a:pt x="1539" y="118"/>
                </a:cubicBezTo>
                <a:cubicBezTo>
                  <a:pt x="1562" y="85"/>
                  <a:pt x="1596" y="79"/>
                  <a:pt x="1633" y="71"/>
                </a:cubicBezTo>
                <a:cubicBezTo>
                  <a:pt x="1644" y="66"/>
                  <a:pt x="1653" y="55"/>
                  <a:pt x="1665" y="55"/>
                </a:cubicBezTo>
                <a:cubicBezTo>
                  <a:pt x="1725" y="55"/>
                  <a:pt x="1773" y="99"/>
                  <a:pt x="1799" y="150"/>
                </a:cubicBezTo>
                <a:cubicBezTo>
                  <a:pt x="1803" y="157"/>
                  <a:pt x="1802" y="167"/>
                  <a:pt x="1807" y="173"/>
                </a:cubicBezTo>
                <a:cubicBezTo>
                  <a:pt x="1815" y="182"/>
                  <a:pt x="1850" y="205"/>
                  <a:pt x="1862" y="213"/>
                </a:cubicBezTo>
                <a:cubicBezTo>
                  <a:pt x="1883" y="210"/>
                  <a:pt x="1905" y="212"/>
                  <a:pt x="1925" y="205"/>
                </a:cubicBezTo>
                <a:cubicBezTo>
                  <a:pt x="1936" y="201"/>
                  <a:pt x="1940" y="188"/>
                  <a:pt x="1949" y="181"/>
                </a:cubicBezTo>
                <a:cubicBezTo>
                  <a:pt x="1998" y="139"/>
                  <a:pt x="2097" y="36"/>
                  <a:pt x="2154" y="24"/>
                </a:cubicBezTo>
                <a:cubicBezTo>
                  <a:pt x="2172" y="29"/>
                  <a:pt x="2193" y="29"/>
                  <a:pt x="2209" y="39"/>
                </a:cubicBezTo>
                <a:cubicBezTo>
                  <a:pt x="2241" y="58"/>
                  <a:pt x="2273" y="97"/>
                  <a:pt x="2296" y="126"/>
                </a:cubicBezTo>
                <a:cubicBezTo>
                  <a:pt x="2304" y="168"/>
                  <a:pt x="2315" y="212"/>
                  <a:pt x="2351" y="237"/>
                </a:cubicBezTo>
                <a:cubicBezTo>
                  <a:pt x="2383" y="205"/>
                  <a:pt x="2401" y="169"/>
                  <a:pt x="2414" y="126"/>
                </a:cubicBezTo>
                <a:cubicBezTo>
                  <a:pt x="2429" y="75"/>
                  <a:pt x="2408" y="69"/>
                  <a:pt x="2462" y="55"/>
                </a:cubicBezTo>
                <a:cubicBezTo>
                  <a:pt x="2499" y="94"/>
                  <a:pt x="2512" y="157"/>
                  <a:pt x="2564" y="173"/>
                </a:cubicBezTo>
                <a:cubicBezTo>
                  <a:pt x="2651" y="155"/>
                  <a:pt x="2636" y="162"/>
                  <a:pt x="2683" y="95"/>
                </a:cubicBezTo>
                <a:cubicBezTo>
                  <a:pt x="2686" y="87"/>
                  <a:pt x="2686" y="65"/>
                  <a:pt x="2691" y="71"/>
                </a:cubicBezTo>
                <a:cubicBezTo>
                  <a:pt x="2707" y="91"/>
                  <a:pt x="2711" y="119"/>
                  <a:pt x="2722" y="142"/>
                </a:cubicBezTo>
                <a:cubicBezTo>
                  <a:pt x="2755" y="208"/>
                  <a:pt x="2779" y="256"/>
                  <a:pt x="2848" y="292"/>
                </a:cubicBezTo>
                <a:cubicBezTo>
                  <a:pt x="2864" y="289"/>
                  <a:pt x="2882" y="291"/>
                  <a:pt x="2896" y="284"/>
                </a:cubicBezTo>
                <a:cubicBezTo>
                  <a:pt x="2911" y="276"/>
                  <a:pt x="2911" y="249"/>
                  <a:pt x="2919" y="237"/>
                </a:cubicBezTo>
                <a:cubicBezTo>
                  <a:pt x="2965" y="165"/>
                  <a:pt x="3016" y="100"/>
                  <a:pt x="3038" y="16"/>
                </a:cubicBezTo>
                <a:cubicBezTo>
                  <a:pt x="3081" y="37"/>
                  <a:pt x="3072" y="48"/>
                  <a:pt x="3101" y="87"/>
                </a:cubicBezTo>
                <a:cubicBezTo>
                  <a:pt x="3104" y="97"/>
                  <a:pt x="3103" y="109"/>
                  <a:pt x="3109" y="118"/>
                </a:cubicBezTo>
                <a:cubicBezTo>
                  <a:pt x="3144" y="168"/>
                  <a:pt x="3140" y="120"/>
                  <a:pt x="3140" y="158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grpSp>
        <p:nvGrpSpPr>
          <p:cNvPr id="268300" name="Group 12"/>
          <p:cNvGrpSpPr>
            <a:grpSpLocks noChangeAspect="1"/>
          </p:cNvGrpSpPr>
          <p:nvPr/>
        </p:nvGrpSpPr>
        <p:grpSpPr bwMode="auto">
          <a:xfrm>
            <a:off x="8126415" y="1319213"/>
            <a:ext cx="1676083" cy="3341275"/>
            <a:chOff x="4368" y="648"/>
            <a:chExt cx="1252" cy="2496"/>
          </a:xfrm>
        </p:grpSpPr>
        <p:sp>
          <p:nvSpPr>
            <p:cNvPr id="268301" name="Freeform 13"/>
            <p:cNvSpPr>
              <a:spLocks noChangeAspect="1"/>
            </p:cNvSpPr>
            <p:nvPr/>
          </p:nvSpPr>
          <p:spPr bwMode="auto">
            <a:xfrm>
              <a:off x="4368" y="648"/>
              <a:ext cx="816" cy="1824"/>
            </a:xfrm>
            <a:custGeom>
              <a:avLst/>
              <a:gdLst>
                <a:gd name="T0" fmla="*/ 0 w 2976"/>
                <a:gd name="T1" fmla="*/ 0 h 960"/>
                <a:gd name="T2" fmla="*/ 0 w 2976"/>
                <a:gd name="T3" fmla="*/ 960 h 960"/>
                <a:gd name="T4" fmla="*/ 2976 w 2976"/>
                <a:gd name="T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76" h="960">
                  <a:moveTo>
                    <a:pt x="0" y="0"/>
                  </a:moveTo>
                  <a:lnTo>
                    <a:pt x="0" y="960"/>
                  </a:lnTo>
                  <a:lnTo>
                    <a:pt x="2976" y="96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302" name="Freeform 14"/>
            <p:cNvSpPr>
              <a:spLocks noChangeAspect="1"/>
            </p:cNvSpPr>
            <p:nvPr/>
          </p:nvSpPr>
          <p:spPr bwMode="auto">
            <a:xfrm>
              <a:off x="4369" y="912"/>
              <a:ext cx="179" cy="384"/>
            </a:xfrm>
            <a:custGeom>
              <a:avLst/>
              <a:gdLst>
                <a:gd name="T0" fmla="*/ 21 w 179"/>
                <a:gd name="T1" fmla="*/ 0 h 182"/>
                <a:gd name="T2" fmla="*/ 108 w 179"/>
                <a:gd name="T3" fmla="*/ 79 h 182"/>
                <a:gd name="T4" fmla="*/ 155 w 179"/>
                <a:gd name="T5" fmla="*/ 95 h 182"/>
                <a:gd name="T6" fmla="*/ 179 w 179"/>
                <a:gd name="T7" fmla="*/ 103 h 182"/>
                <a:gd name="T8" fmla="*/ 100 w 179"/>
                <a:gd name="T9" fmla="*/ 127 h 182"/>
                <a:gd name="T10" fmla="*/ 37 w 179"/>
                <a:gd name="T11" fmla="*/ 142 h 182"/>
                <a:gd name="T12" fmla="*/ 13 w 179"/>
                <a:gd name="T13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182">
                  <a:moveTo>
                    <a:pt x="21" y="0"/>
                  </a:moveTo>
                  <a:cubicBezTo>
                    <a:pt x="0" y="62"/>
                    <a:pt x="65" y="66"/>
                    <a:pt x="108" y="79"/>
                  </a:cubicBezTo>
                  <a:cubicBezTo>
                    <a:pt x="124" y="84"/>
                    <a:pt x="139" y="90"/>
                    <a:pt x="155" y="95"/>
                  </a:cubicBezTo>
                  <a:cubicBezTo>
                    <a:pt x="163" y="98"/>
                    <a:pt x="179" y="103"/>
                    <a:pt x="179" y="103"/>
                  </a:cubicBezTo>
                  <a:cubicBezTo>
                    <a:pt x="136" y="132"/>
                    <a:pt x="171" y="113"/>
                    <a:pt x="100" y="127"/>
                  </a:cubicBezTo>
                  <a:cubicBezTo>
                    <a:pt x="79" y="131"/>
                    <a:pt x="37" y="142"/>
                    <a:pt x="37" y="142"/>
                  </a:cubicBezTo>
                  <a:cubicBezTo>
                    <a:pt x="6" y="162"/>
                    <a:pt x="13" y="148"/>
                    <a:pt x="13" y="182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303" name="Line 15"/>
            <p:cNvSpPr>
              <a:spLocks noChangeAspect="1" noChangeShapeType="1"/>
            </p:cNvSpPr>
            <p:nvPr/>
          </p:nvSpPr>
          <p:spPr bwMode="auto">
            <a:xfrm>
              <a:off x="4381" y="1228"/>
              <a:ext cx="0" cy="12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304" name="Line 16"/>
            <p:cNvSpPr>
              <a:spLocks noChangeAspect="1" noChangeShapeType="1"/>
            </p:cNvSpPr>
            <p:nvPr/>
          </p:nvSpPr>
          <p:spPr bwMode="auto">
            <a:xfrm flipV="1">
              <a:off x="4389" y="856"/>
              <a:ext cx="0" cy="1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305" name="Text Box 17"/>
            <p:cNvSpPr txBox="1">
              <a:spLocks noChangeAspect="1" noChangeArrowheads="1"/>
            </p:cNvSpPr>
            <p:nvPr/>
          </p:nvSpPr>
          <p:spPr bwMode="auto">
            <a:xfrm>
              <a:off x="4396" y="2523"/>
              <a:ext cx="1224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latin typeface="+mj-lt"/>
                  <a:cs typeface="Arial" charset="0"/>
                </a:rPr>
                <a:t>Probability</a:t>
              </a:r>
            </a:p>
            <a:p>
              <a:pPr>
                <a:defRPr/>
              </a:pPr>
              <a:r>
                <a:rPr lang="en-US" sz="2400" dirty="0">
                  <a:latin typeface="+mj-lt"/>
                  <a:cs typeface="Arial" charset="0"/>
                </a:rPr>
                <a:t>Distribution</a:t>
              </a:r>
            </a:p>
          </p:txBody>
        </p:sp>
      </p:grpSp>
      <p:grpSp>
        <p:nvGrpSpPr>
          <p:cNvPr id="53256" name="Group 20"/>
          <p:cNvGrpSpPr>
            <a:grpSpLocks noChangeAspect="1"/>
          </p:cNvGrpSpPr>
          <p:nvPr/>
        </p:nvGrpSpPr>
        <p:grpSpPr bwMode="auto">
          <a:xfrm>
            <a:off x="3730625" y="3367090"/>
            <a:ext cx="598488" cy="192087"/>
            <a:chOff x="1632" y="2832"/>
            <a:chExt cx="720" cy="432"/>
          </a:xfrm>
        </p:grpSpPr>
        <p:sp>
          <p:nvSpPr>
            <p:cNvPr id="268309" name="Freeform 21"/>
            <p:cNvSpPr>
              <a:spLocks noChangeAspect="1"/>
            </p:cNvSpPr>
            <p:nvPr/>
          </p:nvSpPr>
          <p:spPr bwMode="auto">
            <a:xfrm>
              <a:off x="1632" y="2832"/>
              <a:ext cx="672" cy="432"/>
            </a:xfrm>
            <a:custGeom>
              <a:avLst/>
              <a:gdLst>
                <a:gd name="T0" fmla="*/ 0 w 480"/>
                <a:gd name="T1" fmla="*/ 528 h 528"/>
                <a:gd name="T2" fmla="*/ 144 w 480"/>
                <a:gd name="T3" fmla="*/ 288 h 528"/>
                <a:gd name="T4" fmla="*/ 336 w 480"/>
                <a:gd name="T5" fmla="*/ 96 h 528"/>
                <a:gd name="T6" fmla="*/ 480 w 480"/>
                <a:gd name="T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528">
                  <a:moveTo>
                    <a:pt x="0" y="528"/>
                  </a:moveTo>
                  <a:cubicBezTo>
                    <a:pt x="44" y="444"/>
                    <a:pt x="88" y="360"/>
                    <a:pt x="144" y="288"/>
                  </a:cubicBezTo>
                  <a:cubicBezTo>
                    <a:pt x="200" y="216"/>
                    <a:pt x="280" y="144"/>
                    <a:pt x="336" y="96"/>
                  </a:cubicBezTo>
                  <a:cubicBezTo>
                    <a:pt x="392" y="48"/>
                    <a:pt x="436" y="24"/>
                    <a:pt x="48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310" name="Line 22"/>
            <p:cNvSpPr>
              <a:spLocks noChangeAspect="1" noChangeShapeType="1"/>
            </p:cNvSpPr>
            <p:nvPr/>
          </p:nvSpPr>
          <p:spPr bwMode="auto">
            <a:xfrm>
              <a:off x="2304" y="2832"/>
              <a:ext cx="48" cy="4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53257" name="Group 23"/>
          <p:cNvGrpSpPr>
            <a:grpSpLocks noChangeAspect="1"/>
          </p:cNvGrpSpPr>
          <p:nvPr/>
        </p:nvGrpSpPr>
        <p:grpSpPr bwMode="auto">
          <a:xfrm>
            <a:off x="4329113" y="3487739"/>
            <a:ext cx="265112" cy="128587"/>
            <a:chOff x="2064" y="1584"/>
            <a:chExt cx="190" cy="192"/>
          </a:xfrm>
        </p:grpSpPr>
        <p:sp>
          <p:nvSpPr>
            <p:cNvPr id="268312" name="Freeform 24"/>
            <p:cNvSpPr>
              <a:spLocks noChangeAspect="1"/>
            </p:cNvSpPr>
            <p:nvPr/>
          </p:nvSpPr>
          <p:spPr bwMode="auto">
            <a:xfrm>
              <a:off x="2064" y="1584"/>
              <a:ext cx="177" cy="97"/>
            </a:xfrm>
            <a:custGeom>
              <a:avLst/>
              <a:gdLst>
                <a:gd name="T0" fmla="*/ 0 w 480"/>
                <a:gd name="T1" fmla="*/ 528 h 528"/>
                <a:gd name="T2" fmla="*/ 144 w 480"/>
                <a:gd name="T3" fmla="*/ 288 h 528"/>
                <a:gd name="T4" fmla="*/ 336 w 480"/>
                <a:gd name="T5" fmla="*/ 96 h 528"/>
                <a:gd name="T6" fmla="*/ 480 w 480"/>
                <a:gd name="T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528">
                  <a:moveTo>
                    <a:pt x="0" y="528"/>
                  </a:moveTo>
                  <a:cubicBezTo>
                    <a:pt x="44" y="444"/>
                    <a:pt x="88" y="360"/>
                    <a:pt x="144" y="288"/>
                  </a:cubicBezTo>
                  <a:cubicBezTo>
                    <a:pt x="200" y="216"/>
                    <a:pt x="280" y="144"/>
                    <a:pt x="336" y="96"/>
                  </a:cubicBezTo>
                  <a:cubicBezTo>
                    <a:pt x="392" y="48"/>
                    <a:pt x="436" y="24"/>
                    <a:pt x="48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313" name="Line 25"/>
            <p:cNvSpPr>
              <a:spLocks noChangeAspect="1" noChangeShapeType="1"/>
            </p:cNvSpPr>
            <p:nvPr/>
          </p:nvSpPr>
          <p:spPr bwMode="auto">
            <a:xfrm>
              <a:off x="2241" y="1584"/>
              <a:ext cx="13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53258" name="Group 26"/>
          <p:cNvGrpSpPr>
            <a:grpSpLocks noChangeAspect="1"/>
          </p:cNvGrpSpPr>
          <p:nvPr/>
        </p:nvGrpSpPr>
        <p:grpSpPr bwMode="auto">
          <a:xfrm>
            <a:off x="5640388" y="3284539"/>
            <a:ext cx="822325" cy="320675"/>
            <a:chOff x="3052" y="1488"/>
            <a:chExt cx="614" cy="240"/>
          </a:xfrm>
        </p:grpSpPr>
        <p:sp>
          <p:nvSpPr>
            <p:cNvPr id="268315" name="Freeform 27"/>
            <p:cNvSpPr>
              <a:spLocks noChangeAspect="1"/>
            </p:cNvSpPr>
            <p:nvPr/>
          </p:nvSpPr>
          <p:spPr bwMode="auto">
            <a:xfrm>
              <a:off x="3052" y="1488"/>
              <a:ext cx="591" cy="240"/>
            </a:xfrm>
            <a:custGeom>
              <a:avLst/>
              <a:gdLst>
                <a:gd name="T0" fmla="*/ 0 w 480"/>
                <a:gd name="T1" fmla="*/ 528 h 528"/>
                <a:gd name="T2" fmla="*/ 144 w 480"/>
                <a:gd name="T3" fmla="*/ 288 h 528"/>
                <a:gd name="T4" fmla="*/ 336 w 480"/>
                <a:gd name="T5" fmla="*/ 96 h 528"/>
                <a:gd name="T6" fmla="*/ 480 w 480"/>
                <a:gd name="T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528">
                  <a:moveTo>
                    <a:pt x="0" y="528"/>
                  </a:moveTo>
                  <a:cubicBezTo>
                    <a:pt x="44" y="444"/>
                    <a:pt x="88" y="360"/>
                    <a:pt x="144" y="288"/>
                  </a:cubicBezTo>
                  <a:cubicBezTo>
                    <a:pt x="200" y="216"/>
                    <a:pt x="280" y="144"/>
                    <a:pt x="336" y="96"/>
                  </a:cubicBezTo>
                  <a:cubicBezTo>
                    <a:pt x="392" y="48"/>
                    <a:pt x="436" y="24"/>
                    <a:pt x="48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316" name="Line 28"/>
            <p:cNvSpPr>
              <a:spLocks noChangeAspect="1" noChangeShapeType="1"/>
            </p:cNvSpPr>
            <p:nvPr/>
          </p:nvSpPr>
          <p:spPr bwMode="auto">
            <a:xfrm>
              <a:off x="3643" y="1488"/>
              <a:ext cx="23" cy="1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53259" name="Group 29"/>
          <p:cNvGrpSpPr>
            <a:grpSpLocks noChangeAspect="1"/>
          </p:cNvGrpSpPr>
          <p:nvPr/>
        </p:nvGrpSpPr>
        <p:grpSpPr bwMode="auto">
          <a:xfrm>
            <a:off x="4594225" y="3294063"/>
            <a:ext cx="820739" cy="322263"/>
            <a:chOff x="3052" y="1488"/>
            <a:chExt cx="614" cy="240"/>
          </a:xfrm>
        </p:grpSpPr>
        <p:sp>
          <p:nvSpPr>
            <p:cNvPr id="268318" name="Freeform 30"/>
            <p:cNvSpPr>
              <a:spLocks noChangeAspect="1"/>
            </p:cNvSpPr>
            <p:nvPr/>
          </p:nvSpPr>
          <p:spPr bwMode="auto">
            <a:xfrm>
              <a:off x="3052" y="1488"/>
              <a:ext cx="591" cy="240"/>
            </a:xfrm>
            <a:custGeom>
              <a:avLst/>
              <a:gdLst>
                <a:gd name="T0" fmla="*/ 0 w 480"/>
                <a:gd name="T1" fmla="*/ 528 h 528"/>
                <a:gd name="T2" fmla="*/ 144 w 480"/>
                <a:gd name="T3" fmla="*/ 288 h 528"/>
                <a:gd name="T4" fmla="*/ 336 w 480"/>
                <a:gd name="T5" fmla="*/ 96 h 528"/>
                <a:gd name="T6" fmla="*/ 480 w 480"/>
                <a:gd name="T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528">
                  <a:moveTo>
                    <a:pt x="0" y="528"/>
                  </a:moveTo>
                  <a:cubicBezTo>
                    <a:pt x="44" y="444"/>
                    <a:pt x="88" y="360"/>
                    <a:pt x="144" y="288"/>
                  </a:cubicBezTo>
                  <a:cubicBezTo>
                    <a:pt x="200" y="216"/>
                    <a:pt x="280" y="144"/>
                    <a:pt x="336" y="96"/>
                  </a:cubicBezTo>
                  <a:cubicBezTo>
                    <a:pt x="392" y="48"/>
                    <a:pt x="436" y="24"/>
                    <a:pt x="48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319" name="Line 31"/>
            <p:cNvSpPr>
              <a:spLocks noChangeAspect="1" noChangeShapeType="1"/>
            </p:cNvSpPr>
            <p:nvPr/>
          </p:nvSpPr>
          <p:spPr bwMode="auto">
            <a:xfrm>
              <a:off x="3643" y="1488"/>
              <a:ext cx="23" cy="1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53260" name="Group 32"/>
          <p:cNvGrpSpPr>
            <a:grpSpLocks noChangeAspect="1"/>
          </p:cNvGrpSpPr>
          <p:nvPr/>
        </p:nvGrpSpPr>
        <p:grpSpPr bwMode="auto">
          <a:xfrm>
            <a:off x="5413377" y="3294063"/>
            <a:ext cx="1901825" cy="385763"/>
            <a:chOff x="2340" y="2124"/>
            <a:chExt cx="1421" cy="288"/>
          </a:xfrm>
        </p:grpSpPr>
        <p:grpSp>
          <p:nvGrpSpPr>
            <p:cNvPr id="53287" name="Group 33"/>
            <p:cNvGrpSpPr>
              <a:grpSpLocks noChangeAspect="1"/>
            </p:cNvGrpSpPr>
            <p:nvPr/>
          </p:nvGrpSpPr>
          <p:grpSpPr bwMode="auto">
            <a:xfrm>
              <a:off x="2977" y="2244"/>
              <a:ext cx="190" cy="144"/>
              <a:chOff x="2380" y="1536"/>
              <a:chExt cx="190" cy="144"/>
            </a:xfrm>
          </p:grpSpPr>
          <p:sp>
            <p:nvSpPr>
              <p:cNvPr id="268322" name="Freeform 34"/>
              <p:cNvSpPr>
                <a:spLocks noChangeAspect="1"/>
              </p:cNvSpPr>
              <p:nvPr/>
            </p:nvSpPr>
            <p:spPr bwMode="auto">
              <a:xfrm>
                <a:off x="2380" y="1536"/>
                <a:ext cx="177" cy="96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8323" name="Line 35"/>
              <p:cNvSpPr>
                <a:spLocks noChangeAspect="1" noChangeShapeType="1"/>
              </p:cNvSpPr>
              <p:nvPr/>
            </p:nvSpPr>
            <p:spPr bwMode="auto">
              <a:xfrm>
                <a:off x="2557" y="1536"/>
                <a:ext cx="13" cy="14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3288" name="Group 36"/>
            <p:cNvGrpSpPr>
              <a:grpSpLocks noChangeAspect="1"/>
            </p:cNvGrpSpPr>
            <p:nvPr/>
          </p:nvGrpSpPr>
          <p:grpSpPr bwMode="auto">
            <a:xfrm>
              <a:off x="2340" y="2124"/>
              <a:ext cx="447" cy="144"/>
              <a:chOff x="1632" y="2832"/>
              <a:chExt cx="720" cy="432"/>
            </a:xfrm>
          </p:grpSpPr>
          <p:sp>
            <p:nvSpPr>
              <p:cNvPr id="268325" name="Freeform 37"/>
              <p:cNvSpPr>
                <a:spLocks noChangeAspect="1"/>
              </p:cNvSpPr>
              <p:nvPr/>
            </p:nvSpPr>
            <p:spPr bwMode="auto">
              <a:xfrm>
                <a:off x="1632" y="2832"/>
                <a:ext cx="673" cy="434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8326" name="Line 38"/>
              <p:cNvSpPr>
                <a:spLocks noChangeAspect="1" noChangeShapeType="1"/>
              </p:cNvSpPr>
              <p:nvPr/>
            </p:nvSpPr>
            <p:spPr bwMode="auto">
              <a:xfrm>
                <a:off x="2305" y="2832"/>
                <a:ext cx="48" cy="43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3289" name="Group 39"/>
            <p:cNvGrpSpPr>
              <a:grpSpLocks noChangeAspect="1"/>
            </p:cNvGrpSpPr>
            <p:nvPr/>
          </p:nvGrpSpPr>
          <p:grpSpPr bwMode="auto">
            <a:xfrm>
              <a:off x="2787" y="2160"/>
              <a:ext cx="190" cy="192"/>
              <a:chOff x="2064" y="1584"/>
              <a:chExt cx="190" cy="192"/>
            </a:xfrm>
          </p:grpSpPr>
          <p:sp>
            <p:nvSpPr>
              <p:cNvPr id="268328" name="Freeform 40"/>
              <p:cNvSpPr>
                <a:spLocks noChangeAspect="1"/>
              </p:cNvSpPr>
              <p:nvPr/>
            </p:nvSpPr>
            <p:spPr bwMode="auto">
              <a:xfrm>
                <a:off x="2064" y="1584"/>
                <a:ext cx="177" cy="96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8329" name="Line 41"/>
              <p:cNvSpPr>
                <a:spLocks noChangeAspect="1" noChangeShapeType="1"/>
              </p:cNvSpPr>
              <p:nvPr/>
            </p:nvSpPr>
            <p:spPr bwMode="auto">
              <a:xfrm>
                <a:off x="2241" y="1584"/>
                <a:ext cx="13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3290" name="Group 42"/>
            <p:cNvGrpSpPr>
              <a:grpSpLocks noChangeAspect="1"/>
            </p:cNvGrpSpPr>
            <p:nvPr/>
          </p:nvGrpSpPr>
          <p:grpSpPr bwMode="auto">
            <a:xfrm>
              <a:off x="3167" y="2316"/>
              <a:ext cx="177" cy="96"/>
              <a:chOff x="2380" y="1536"/>
              <a:chExt cx="190" cy="144"/>
            </a:xfrm>
          </p:grpSpPr>
          <p:sp>
            <p:nvSpPr>
              <p:cNvPr id="268331" name="Freeform 43"/>
              <p:cNvSpPr>
                <a:spLocks noChangeAspect="1"/>
              </p:cNvSpPr>
              <p:nvPr/>
            </p:nvSpPr>
            <p:spPr bwMode="auto">
              <a:xfrm>
                <a:off x="2380" y="1536"/>
                <a:ext cx="177" cy="96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8332" name="Line 44"/>
              <p:cNvSpPr>
                <a:spLocks noChangeAspect="1" noChangeShapeType="1"/>
              </p:cNvSpPr>
              <p:nvPr/>
            </p:nvSpPr>
            <p:spPr bwMode="auto">
              <a:xfrm>
                <a:off x="2557" y="1536"/>
                <a:ext cx="13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3291" name="Group 45"/>
            <p:cNvGrpSpPr>
              <a:grpSpLocks noChangeAspect="1"/>
            </p:cNvGrpSpPr>
            <p:nvPr/>
          </p:nvGrpSpPr>
          <p:grpSpPr bwMode="auto">
            <a:xfrm>
              <a:off x="3344" y="2250"/>
              <a:ext cx="417" cy="144"/>
              <a:chOff x="1200" y="1536"/>
              <a:chExt cx="417" cy="144"/>
            </a:xfrm>
          </p:grpSpPr>
          <p:sp>
            <p:nvSpPr>
              <p:cNvPr id="268334" name="Freeform 46"/>
              <p:cNvSpPr>
                <a:spLocks noChangeAspect="1"/>
              </p:cNvSpPr>
              <p:nvPr/>
            </p:nvSpPr>
            <p:spPr bwMode="auto">
              <a:xfrm>
                <a:off x="1199" y="1536"/>
                <a:ext cx="418" cy="145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8335" name="Line 47"/>
              <p:cNvSpPr>
                <a:spLocks noChangeAspect="1" noChangeShapeType="1"/>
              </p:cNvSpPr>
              <p:nvPr/>
            </p:nvSpPr>
            <p:spPr bwMode="auto">
              <a:xfrm>
                <a:off x="1617" y="1536"/>
                <a:ext cx="0" cy="14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</p:grpSp>
      <p:grpSp>
        <p:nvGrpSpPr>
          <p:cNvPr id="53261" name="Group 48"/>
          <p:cNvGrpSpPr>
            <a:grpSpLocks noChangeAspect="1"/>
          </p:cNvGrpSpPr>
          <p:nvPr/>
        </p:nvGrpSpPr>
        <p:grpSpPr bwMode="auto">
          <a:xfrm>
            <a:off x="3738565" y="3251201"/>
            <a:ext cx="1901825" cy="385763"/>
            <a:chOff x="2340" y="2124"/>
            <a:chExt cx="1421" cy="288"/>
          </a:xfrm>
        </p:grpSpPr>
        <p:grpSp>
          <p:nvGrpSpPr>
            <p:cNvPr id="53272" name="Group 49"/>
            <p:cNvGrpSpPr>
              <a:grpSpLocks noChangeAspect="1"/>
            </p:cNvGrpSpPr>
            <p:nvPr/>
          </p:nvGrpSpPr>
          <p:grpSpPr bwMode="auto">
            <a:xfrm>
              <a:off x="2977" y="2244"/>
              <a:ext cx="190" cy="144"/>
              <a:chOff x="2380" y="1536"/>
              <a:chExt cx="190" cy="144"/>
            </a:xfrm>
          </p:grpSpPr>
          <p:sp>
            <p:nvSpPr>
              <p:cNvPr id="268338" name="Freeform 50"/>
              <p:cNvSpPr>
                <a:spLocks noChangeAspect="1"/>
              </p:cNvSpPr>
              <p:nvPr/>
            </p:nvSpPr>
            <p:spPr bwMode="auto">
              <a:xfrm>
                <a:off x="2380" y="1536"/>
                <a:ext cx="177" cy="96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8339" name="Line 51"/>
              <p:cNvSpPr>
                <a:spLocks noChangeAspect="1" noChangeShapeType="1"/>
              </p:cNvSpPr>
              <p:nvPr/>
            </p:nvSpPr>
            <p:spPr bwMode="auto">
              <a:xfrm>
                <a:off x="2557" y="1536"/>
                <a:ext cx="13" cy="14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3273" name="Group 52"/>
            <p:cNvGrpSpPr>
              <a:grpSpLocks noChangeAspect="1"/>
            </p:cNvGrpSpPr>
            <p:nvPr/>
          </p:nvGrpSpPr>
          <p:grpSpPr bwMode="auto">
            <a:xfrm>
              <a:off x="2340" y="2124"/>
              <a:ext cx="447" cy="144"/>
              <a:chOff x="1632" y="2832"/>
              <a:chExt cx="720" cy="432"/>
            </a:xfrm>
          </p:grpSpPr>
          <p:sp>
            <p:nvSpPr>
              <p:cNvPr id="268341" name="Freeform 53"/>
              <p:cNvSpPr>
                <a:spLocks noChangeAspect="1"/>
              </p:cNvSpPr>
              <p:nvPr/>
            </p:nvSpPr>
            <p:spPr bwMode="auto">
              <a:xfrm>
                <a:off x="1632" y="2832"/>
                <a:ext cx="673" cy="434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8342" name="Line 54"/>
              <p:cNvSpPr>
                <a:spLocks noChangeAspect="1" noChangeShapeType="1"/>
              </p:cNvSpPr>
              <p:nvPr/>
            </p:nvSpPr>
            <p:spPr bwMode="auto">
              <a:xfrm>
                <a:off x="2305" y="2832"/>
                <a:ext cx="48" cy="43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3274" name="Group 55"/>
            <p:cNvGrpSpPr>
              <a:grpSpLocks noChangeAspect="1"/>
            </p:cNvGrpSpPr>
            <p:nvPr/>
          </p:nvGrpSpPr>
          <p:grpSpPr bwMode="auto">
            <a:xfrm>
              <a:off x="2787" y="2160"/>
              <a:ext cx="190" cy="192"/>
              <a:chOff x="2064" y="1584"/>
              <a:chExt cx="190" cy="192"/>
            </a:xfrm>
          </p:grpSpPr>
          <p:sp>
            <p:nvSpPr>
              <p:cNvPr id="268344" name="Freeform 56"/>
              <p:cNvSpPr>
                <a:spLocks noChangeAspect="1"/>
              </p:cNvSpPr>
              <p:nvPr/>
            </p:nvSpPr>
            <p:spPr bwMode="auto">
              <a:xfrm>
                <a:off x="2064" y="1584"/>
                <a:ext cx="177" cy="96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8345" name="Line 57"/>
              <p:cNvSpPr>
                <a:spLocks noChangeAspect="1" noChangeShapeType="1"/>
              </p:cNvSpPr>
              <p:nvPr/>
            </p:nvSpPr>
            <p:spPr bwMode="auto">
              <a:xfrm>
                <a:off x="2241" y="1584"/>
                <a:ext cx="13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3275" name="Group 58"/>
            <p:cNvGrpSpPr>
              <a:grpSpLocks noChangeAspect="1"/>
            </p:cNvGrpSpPr>
            <p:nvPr/>
          </p:nvGrpSpPr>
          <p:grpSpPr bwMode="auto">
            <a:xfrm>
              <a:off x="3167" y="2316"/>
              <a:ext cx="177" cy="96"/>
              <a:chOff x="2380" y="1536"/>
              <a:chExt cx="190" cy="144"/>
            </a:xfrm>
          </p:grpSpPr>
          <p:sp>
            <p:nvSpPr>
              <p:cNvPr id="268347" name="Freeform 59"/>
              <p:cNvSpPr>
                <a:spLocks noChangeAspect="1"/>
              </p:cNvSpPr>
              <p:nvPr/>
            </p:nvSpPr>
            <p:spPr bwMode="auto">
              <a:xfrm>
                <a:off x="2380" y="1536"/>
                <a:ext cx="177" cy="96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8348" name="Line 60"/>
              <p:cNvSpPr>
                <a:spLocks noChangeAspect="1" noChangeShapeType="1"/>
              </p:cNvSpPr>
              <p:nvPr/>
            </p:nvSpPr>
            <p:spPr bwMode="auto">
              <a:xfrm>
                <a:off x="2557" y="1536"/>
                <a:ext cx="13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  <p:grpSp>
          <p:nvGrpSpPr>
            <p:cNvPr id="53276" name="Group 61"/>
            <p:cNvGrpSpPr>
              <a:grpSpLocks noChangeAspect="1"/>
            </p:cNvGrpSpPr>
            <p:nvPr/>
          </p:nvGrpSpPr>
          <p:grpSpPr bwMode="auto">
            <a:xfrm>
              <a:off x="3344" y="2250"/>
              <a:ext cx="417" cy="144"/>
              <a:chOff x="1200" y="1536"/>
              <a:chExt cx="417" cy="144"/>
            </a:xfrm>
          </p:grpSpPr>
          <p:sp>
            <p:nvSpPr>
              <p:cNvPr id="268350" name="Freeform 62"/>
              <p:cNvSpPr>
                <a:spLocks noChangeAspect="1"/>
              </p:cNvSpPr>
              <p:nvPr/>
            </p:nvSpPr>
            <p:spPr bwMode="auto">
              <a:xfrm>
                <a:off x="1199" y="1536"/>
                <a:ext cx="418" cy="145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68351" name="Line 63"/>
              <p:cNvSpPr>
                <a:spLocks noChangeAspect="1" noChangeShapeType="1"/>
              </p:cNvSpPr>
              <p:nvPr/>
            </p:nvSpPr>
            <p:spPr bwMode="auto">
              <a:xfrm>
                <a:off x="1617" y="1536"/>
                <a:ext cx="0" cy="14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</p:grpSp>
      <p:grpSp>
        <p:nvGrpSpPr>
          <p:cNvPr id="268352" name="Group 64"/>
          <p:cNvGrpSpPr>
            <a:grpSpLocks noChangeAspect="1"/>
          </p:cNvGrpSpPr>
          <p:nvPr/>
        </p:nvGrpSpPr>
        <p:grpSpPr bwMode="auto">
          <a:xfrm>
            <a:off x="2667001" y="2362200"/>
            <a:ext cx="5330825" cy="3581400"/>
            <a:chOff x="288" y="1460"/>
            <a:chExt cx="3984" cy="2676"/>
          </a:xfrm>
        </p:grpSpPr>
        <p:sp>
          <p:nvSpPr>
            <p:cNvPr id="268353" name="Rectangle 65"/>
            <p:cNvSpPr>
              <a:spLocks noChangeAspect="1" noChangeArrowheads="1"/>
            </p:cNvSpPr>
            <p:nvPr/>
          </p:nvSpPr>
          <p:spPr bwMode="auto">
            <a:xfrm>
              <a:off x="288" y="1460"/>
              <a:ext cx="3984" cy="267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53271" name="Picture 6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" y="1620"/>
              <a:ext cx="3716" cy="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8355" name="Group 67"/>
          <p:cNvGrpSpPr>
            <a:grpSpLocks noChangeAspect="1"/>
          </p:cNvGrpSpPr>
          <p:nvPr/>
        </p:nvGrpSpPr>
        <p:grpSpPr bwMode="auto">
          <a:xfrm>
            <a:off x="3822700" y="2982914"/>
            <a:ext cx="3148013" cy="2673351"/>
            <a:chOff x="1152" y="2016"/>
            <a:chExt cx="2352" cy="1997"/>
          </a:xfrm>
        </p:grpSpPr>
        <p:sp>
          <p:nvSpPr>
            <p:cNvPr id="268356" name="Line 68"/>
            <p:cNvSpPr>
              <a:spLocks noChangeAspect="1" noChangeShapeType="1"/>
            </p:cNvSpPr>
            <p:nvPr/>
          </p:nvSpPr>
          <p:spPr bwMode="auto">
            <a:xfrm>
              <a:off x="1152" y="2016"/>
              <a:ext cx="0" cy="19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357" name="Line 69"/>
            <p:cNvSpPr>
              <a:spLocks noChangeAspect="1" noChangeShapeType="1"/>
            </p:cNvSpPr>
            <p:nvPr/>
          </p:nvSpPr>
          <p:spPr bwMode="auto">
            <a:xfrm>
              <a:off x="3504" y="2016"/>
              <a:ext cx="0" cy="19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358" name="Line 70"/>
            <p:cNvSpPr>
              <a:spLocks noChangeAspect="1" noChangeShapeType="1"/>
            </p:cNvSpPr>
            <p:nvPr/>
          </p:nvSpPr>
          <p:spPr bwMode="auto">
            <a:xfrm>
              <a:off x="1152" y="2928"/>
              <a:ext cx="2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8359" name="Text Box 71"/>
            <p:cNvSpPr txBox="1">
              <a:spLocks noChangeAspect="1" noChangeArrowheads="1"/>
            </p:cNvSpPr>
            <p:nvPr/>
          </p:nvSpPr>
          <p:spPr bwMode="auto">
            <a:xfrm>
              <a:off x="1768" y="2632"/>
              <a:ext cx="1106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latin typeface="+mj-lt"/>
                  <a:cs typeface="Arial" charset="0"/>
                </a:rPr>
                <a:t>Buffer Size</a:t>
              </a:r>
            </a:p>
          </p:txBody>
        </p:sp>
      </p:grpSp>
      <p:graphicFrame>
        <p:nvGraphicFramePr>
          <p:cNvPr id="53264" name="Object 72"/>
          <p:cNvGraphicFramePr>
            <a:graphicFrameLocks noChangeAspect="1"/>
          </p:cNvGraphicFramePr>
          <p:nvPr/>
        </p:nvGraphicFramePr>
        <p:xfrm>
          <a:off x="3303588" y="1268414"/>
          <a:ext cx="42703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5" imgW="368140" imgH="253890" progId="Equation.3">
                  <p:embed/>
                </p:oleObj>
              </mc:Choice>
              <mc:Fallback>
                <p:oleObj name="Equation" r:id="rId5" imgW="368140" imgH="253890" progId="Equation.3">
                  <p:embed/>
                  <p:pic>
                    <p:nvPicPr>
                      <p:cNvPr id="53264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3588" y="1268414"/>
                        <a:ext cx="427037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5" name="Rectangle 7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Desynchronized TCP Flows</a:t>
            </a:r>
          </a:p>
        </p:txBody>
      </p:sp>
    </p:spTree>
    <p:extLst>
      <p:ext uri="{BB962C8B-B14F-4D97-AF65-F5344CB8AC3E}">
        <p14:creationId xmlns:p14="http://schemas.microsoft.com/office/powerpoint/2010/main" val="42612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-0.35833 0.4111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8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8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83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0" grpId="0" animBg="1"/>
      <p:bldP spid="268291" grpId="0" animBg="1"/>
      <p:bldP spid="26829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1217-5ECE-394B-9774-A3D14F06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31285" cy="1325563"/>
          </a:xfrm>
        </p:spPr>
        <p:txBody>
          <a:bodyPr/>
          <a:lstStyle/>
          <a:p>
            <a:r>
              <a:rPr lang="en-US" dirty="0"/>
              <a:t>Many AIMD flows: 100% Throughput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BA81C8B-E802-4A45-82C5-6E1A1E6AF2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94760" y="1834425"/>
                <a:ext cx="3292099" cy="158400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box>
                        <m:boxPr>
                          <m:ctrlPr>
                            <a:rPr lang="en-US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rad>
                            </m:den>
                          </m:f>
                        </m:e>
                      </m:box>
                    </m:oMath>
                  </m:oMathPara>
                </a14:m>
                <a:br>
                  <a:rPr lang="en-US" sz="3600" dirty="0"/>
                </a:br>
                <a:br>
                  <a:rPr lang="en-US" sz="3600" dirty="0"/>
                </a:br>
                <a:endParaRPr lang="en-US" sz="3600" dirty="0"/>
              </a:p>
              <a:p>
                <a:pPr marL="0" indent="0">
                  <a:buNone/>
                </a:pPr>
                <a:endParaRPr lang="en-US" sz="36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36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BA81C8B-E802-4A45-82C5-6E1A1E6AF2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4760" y="1834425"/>
                <a:ext cx="3292099" cy="1584008"/>
              </a:xfrm>
              <a:blipFill>
                <a:blip r:embed="rId3"/>
                <a:stretch>
                  <a:fillRect l="-2692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63FC97C3-52F1-3D48-A5CE-A0521F984488}"/>
              </a:ext>
            </a:extLst>
          </p:cNvPr>
          <p:cNvGrpSpPr/>
          <p:nvPr/>
        </p:nvGrpSpPr>
        <p:grpSpPr>
          <a:xfrm>
            <a:off x="4510679" y="1632265"/>
            <a:ext cx="6843120" cy="677108"/>
            <a:chOff x="5028585" y="2386743"/>
            <a:chExt cx="6843120" cy="6771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0A6355C-3FC1-0D4D-8325-5E088C95A47B}"/>
                    </a:ext>
                  </a:extLst>
                </p:cNvPr>
                <p:cNvSpPr txBox="1"/>
                <p:nvPr/>
              </p:nvSpPr>
              <p:spPr>
                <a:xfrm>
                  <a:off x="6966487" y="2386743"/>
                  <a:ext cx="4905218" cy="67710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:r>
                    <a:rPr lang="en-US" b="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Example: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𝐺𝑏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br>
                    <a:rPr lang="en-US" b="0" i="1" dirty="0">
                      <a:solidFill>
                        <a:schemeClr val="accent5">
                          <a:lumMod val="75000"/>
                        </a:schemeClr>
                      </a:solidFill>
                      <a:latin typeface="Cambria Math" panose="020405030504060302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≥1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𝐺𝑏𝑖𝑡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0A6355C-3FC1-0D4D-8325-5E088C95A4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6487" y="2386743"/>
                  <a:ext cx="4905218" cy="677108"/>
                </a:xfrm>
                <a:prstGeom prst="rect">
                  <a:avLst/>
                </a:prstGeom>
                <a:blipFill>
                  <a:blip r:embed="rId4"/>
                  <a:stretch>
                    <a:fillRect l="-1034" t="-3704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57F2CB8-D033-1647-B0C7-CA9730E6864D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5028585" y="2709911"/>
              <a:ext cx="1937902" cy="15386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A4A1F1-22DE-EF4A-B2F5-6AE549732E96}"/>
              </a:ext>
            </a:extLst>
          </p:cNvPr>
          <p:cNvGrpSpPr/>
          <p:nvPr/>
        </p:nvGrpSpPr>
        <p:grpSpPr>
          <a:xfrm>
            <a:off x="4508100" y="2350351"/>
            <a:ext cx="6845699" cy="677108"/>
            <a:chOff x="5028586" y="2386743"/>
            <a:chExt cx="6845699" cy="6771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E360656-3363-BC41-BE79-E68E6D8F5AB3}"/>
                    </a:ext>
                  </a:extLst>
                </p:cNvPr>
                <p:cNvSpPr txBox="1"/>
                <p:nvPr/>
              </p:nvSpPr>
              <p:spPr>
                <a:xfrm>
                  <a:off x="6966486" y="2386743"/>
                  <a:ext cx="4907799" cy="67710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:r>
                    <a:rPr lang="en-US" b="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Example: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𝐺𝑏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=10,000</m:t>
                      </m:r>
                    </m:oMath>
                  </a14:m>
                  <a:br>
                    <a:rPr lang="en-US" b="0" i="1" dirty="0">
                      <a:solidFill>
                        <a:schemeClr val="accent5">
                          <a:lumMod val="75000"/>
                        </a:schemeClr>
                      </a:solidFill>
                      <a:latin typeface="Cambria Math" panose="020405030504060302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≥10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𝑀𝑏𝑖𝑡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E360656-3363-BC41-BE79-E68E6D8F5A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6486" y="2386743"/>
                  <a:ext cx="4907799" cy="677108"/>
                </a:xfrm>
                <a:prstGeom prst="rect">
                  <a:avLst/>
                </a:prstGeom>
                <a:blipFill>
                  <a:blip r:embed="rId5"/>
                  <a:stretch>
                    <a:fillRect l="-1034" t="-3704" b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63BA9B-1A36-2D48-93B0-077E3F9CBE25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5028586" y="2709911"/>
              <a:ext cx="1937900" cy="15386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EEA0AA2-EC3D-AA4B-BECA-4FF7F7F865E8}"/>
              </a:ext>
            </a:extLst>
          </p:cNvPr>
          <p:cNvGrpSpPr/>
          <p:nvPr/>
        </p:nvGrpSpPr>
        <p:grpSpPr>
          <a:xfrm>
            <a:off x="996298" y="3295830"/>
            <a:ext cx="4853744" cy="3371952"/>
            <a:chOff x="3505742" y="3332940"/>
            <a:chExt cx="4853744" cy="3371952"/>
          </a:xfrm>
        </p:grpSpPr>
        <p:pic>
          <p:nvPicPr>
            <p:cNvPr id="21" name="Picture 2" descr="new-simple">
              <a:extLst>
                <a:ext uri="{FF2B5EF4-FFF2-40B4-BE49-F238E27FC236}">
                  <a16:creationId xmlns:a16="http://schemas.microsoft.com/office/drawing/2014/main" id="{17CA653A-5783-E549-8A57-36C30C2B7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742" y="3332940"/>
              <a:ext cx="4853744" cy="337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Line 5">
              <a:extLst>
                <a:ext uri="{FF2B5EF4-FFF2-40B4-BE49-F238E27FC236}">
                  <a16:creationId xmlns:a16="http://schemas.microsoft.com/office/drawing/2014/main" id="{EDF14261-1BA9-5746-8F75-6C27AF1534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99302" y="4187420"/>
              <a:ext cx="519193" cy="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1440857-806E-2D45-9AEA-ACA073ABA3DA}"/>
                    </a:ext>
                  </a:extLst>
                </p:cNvPr>
                <p:cNvSpPr/>
                <p:nvPr/>
              </p:nvSpPr>
              <p:spPr>
                <a:xfrm>
                  <a:off x="4550067" y="3852061"/>
                  <a:ext cx="944682" cy="6867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x>
                          <m:box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</m:rad>
                              </m:den>
                            </m:f>
                          </m:e>
                        </m:box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1440857-806E-2D45-9AEA-ACA073ABA3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0067" y="3852061"/>
                  <a:ext cx="944682" cy="68672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5354BE-9A1B-134C-B4D7-E3B74958CC50}"/>
                  </a:ext>
                </a:extLst>
              </p:cNvPr>
              <p:cNvSpPr txBox="1"/>
              <p:nvPr/>
            </p:nvSpPr>
            <p:spPr>
              <a:xfrm>
                <a:off x="4852141" y="4101450"/>
                <a:ext cx="4084451" cy="774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Q: Does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box>
                      <m:box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rad>
                          </m:den>
                        </m:f>
                      </m:e>
                    </m:box>
                  </m:oMath>
                </a14:m>
                <a:r>
                  <a:rPr lang="en-US" sz="2000" dirty="0"/>
                  <a:t> hold for all popular </a:t>
                </a:r>
              </a:p>
              <a:p>
                <a:pPr algn="ctr"/>
                <a:r>
                  <a:rPr lang="en-US" sz="2000" dirty="0"/>
                  <a:t>congestion control schemes…?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5354BE-9A1B-134C-B4D7-E3B74958C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141" y="4101450"/>
                <a:ext cx="4084451" cy="7748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60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A7FDCA7C-DCAB-4B40-A46E-B9E1A5AA261E}"/>
              </a:ext>
            </a:extLst>
          </p:cNvPr>
          <p:cNvSpPr/>
          <p:nvPr/>
        </p:nvSpPr>
        <p:spPr>
          <a:xfrm>
            <a:off x="0" y="839586"/>
            <a:ext cx="11912133" cy="28263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6BC02A-4B1B-C543-A133-EFE7C669432D}"/>
              </a:ext>
            </a:extLst>
          </p:cNvPr>
          <p:cNvCxnSpPr/>
          <p:nvPr/>
        </p:nvCxnSpPr>
        <p:spPr>
          <a:xfrm>
            <a:off x="933797" y="839579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4B7F79-1132-494B-B563-AD3B143844C7}"/>
              </a:ext>
            </a:extLst>
          </p:cNvPr>
          <p:cNvCxnSpPr/>
          <p:nvPr/>
        </p:nvCxnSpPr>
        <p:spPr>
          <a:xfrm>
            <a:off x="2896523" y="839579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223ED7-FF7A-654A-9B2E-3DBDA5091A73}"/>
              </a:ext>
            </a:extLst>
          </p:cNvPr>
          <p:cNvCxnSpPr/>
          <p:nvPr/>
        </p:nvCxnSpPr>
        <p:spPr>
          <a:xfrm>
            <a:off x="4884014" y="839931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5D4A63-6028-DD4A-AA19-D2F00FBB1892}"/>
              </a:ext>
            </a:extLst>
          </p:cNvPr>
          <p:cNvCxnSpPr/>
          <p:nvPr/>
        </p:nvCxnSpPr>
        <p:spPr>
          <a:xfrm>
            <a:off x="11238809" y="839579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B804D2D-5705-FB42-B5AC-CDDD0575954A}"/>
              </a:ext>
            </a:extLst>
          </p:cNvPr>
          <p:cNvSpPr txBox="1"/>
          <p:nvPr/>
        </p:nvSpPr>
        <p:spPr>
          <a:xfrm>
            <a:off x="633073" y="57391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1988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D5854-9EBC-C240-ABB5-F4CB3A547DA5}"/>
              </a:ext>
            </a:extLst>
          </p:cNvPr>
          <p:cNvSpPr txBox="1"/>
          <p:nvPr/>
        </p:nvSpPr>
        <p:spPr>
          <a:xfrm>
            <a:off x="2600031" y="57391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1994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E6DE5-C52C-F248-8F7A-C1A4A49CF92E}"/>
              </a:ext>
            </a:extLst>
          </p:cNvPr>
          <p:cNvSpPr txBox="1"/>
          <p:nvPr/>
        </p:nvSpPr>
        <p:spPr>
          <a:xfrm>
            <a:off x="10963479" y="57391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FE482EC-C92F-5D49-AB63-FAEBB3DC6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4" y="2001087"/>
            <a:ext cx="1785569" cy="21802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8DC520-F6E4-3542-BF3A-9770F77E5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281" y="2008017"/>
            <a:ext cx="1785569" cy="21802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F2509B-AFA2-B84F-8BA2-FA31DFFA3038}"/>
                  </a:ext>
                </a:extLst>
              </p:cNvPr>
              <p:cNvSpPr txBox="1"/>
              <p:nvPr/>
            </p:nvSpPr>
            <p:spPr>
              <a:xfrm>
                <a:off x="4136446" y="2875751"/>
                <a:ext cx="1701171" cy="430887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F2509B-AFA2-B84F-8BA2-FA31DFFA3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446" y="2875751"/>
                <a:ext cx="1701171" cy="430887"/>
              </a:xfrm>
              <a:prstGeom prst="rect">
                <a:avLst/>
              </a:prstGeom>
              <a:blipFill>
                <a:blip r:embed="rId4"/>
                <a:stretch>
                  <a:fillRect l="-4412" r="-2206" b="-2778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82E0E738-3E64-DA46-AD84-CFE818755505}"/>
              </a:ext>
            </a:extLst>
          </p:cNvPr>
          <p:cNvSpPr txBox="1"/>
          <p:nvPr/>
        </p:nvSpPr>
        <p:spPr>
          <a:xfrm>
            <a:off x="0" y="1127077"/>
            <a:ext cx="1841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Congestion Avoidance </a:t>
            </a:r>
          </a:p>
          <a:p>
            <a:pPr algn="ctr"/>
            <a:r>
              <a:rPr lang="en-US" sz="1400" dirty="0"/>
              <a:t>and Control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VJ &amp; MK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4B1C60-DD5A-3F4C-A41D-EBA3CBE0BF52}"/>
              </a:ext>
            </a:extLst>
          </p:cNvPr>
          <p:cNvSpPr txBox="1"/>
          <p:nvPr/>
        </p:nvSpPr>
        <p:spPr>
          <a:xfrm>
            <a:off x="2128204" y="1138904"/>
            <a:ext cx="153663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High Performance </a:t>
            </a:r>
          </a:p>
          <a:p>
            <a:pPr algn="ctr"/>
            <a:r>
              <a:rPr lang="en-US" sz="1400" dirty="0"/>
              <a:t>TCP in ANSNET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CV &amp; 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2F40AE-B38B-A94D-B5DC-014B31140FFC}"/>
              </a:ext>
            </a:extLst>
          </p:cNvPr>
          <p:cNvGrpSpPr/>
          <p:nvPr/>
        </p:nvGrpSpPr>
        <p:grpSpPr>
          <a:xfrm>
            <a:off x="3995894" y="574271"/>
            <a:ext cx="1841723" cy="3613963"/>
            <a:chOff x="3995894" y="574271"/>
            <a:chExt cx="1841723" cy="36139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401C41-4E6E-7D48-AE10-1280C99470B5}"/>
                </a:ext>
              </a:extLst>
            </p:cNvPr>
            <p:cNvSpPr txBox="1"/>
            <p:nvPr/>
          </p:nvSpPr>
          <p:spPr>
            <a:xfrm>
              <a:off x="4591754" y="574271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2004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2081150-3665-6F4D-8042-71EF8B85E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5894" y="2023400"/>
              <a:ext cx="1841723" cy="216483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1B9E063-6F9F-8242-B589-E037D36A15EE}"/>
                </a:ext>
              </a:extLst>
            </p:cNvPr>
            <p:cNvSpPr txBox="1"/>
            <p:nvPr/>
          </p:nvSpPr>
          <p:spPr>
            <a:xfrm>
              <a:off x="4325238" y="1138904"/>
              <a:ext cx="1134477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Sizing Router</a:t>
              </a:r>
            </a:p>
            <a:p>
              <a:pPr algn="ctr"/>
              <a:r>
                <a:rPr lang="en-US" sz="1400" dirty="0"/>
                <a:t>Buffers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GA, IK, NM</a:t>
              </a:r>
            </a:p>
          </p:txBody>
        </p:sp>
      </p:grpSp>
      <p:sp>
        <p:nvSpPr>
          <p:cNvPr id="62" name="Freeform 61">
            <a:extLst>
              <a:ext uri="{FF2B5EF4-FFF2-40B4-BE49-F238E27FC236}">
                <a16:creationId xmlns:a16="http://schemas.microsoft.com/office/drawing/2014/main" id="{2E0B94CA-7B9F-9A45-A203-70FE1BA5B10B}"/>
              </a:ext>
            </a:extLst>
          </p:cNvPr>
          <p:cNvSpPr/>
          <p:nvPr/>
        </p:nvSpPr>
        <p:spPr>
          <a:xfrm>
            <a:off x="3110846" y="4879567"/>
            <a:ext cx="672662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4B8D0A2-FAE4-2E40-8C0B-C6CD3ECEC9C7}"/>
              </a:ext>
            </a:extLst>
          </p:cNvPr>
          <p:cNvCxnSpPr/>
          <p:nvPr/>
        </p:nvCxnSpPr>
        <p:spPr>
          <a:xfrm>
            <a:off x="3597391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19BEAAE-4538-3A40-B850-B10E6C2B67A4}"/>
              </a:ext>
            </a:extLst>
          </p:cNvPr>
          <p:cNvCxnSpPr/>
          <p:nvPr/>
        </p:nvCxnSpPr>
        <p:spPr>
          <a:xfrm>
            <a:off x="3339887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E3F4425-20D8-C04E-A596-B0DA2BFFA7F6}"/>
              </a:ext>
            </a:extLst>
          </p:cNvPr>
          <p:cNvCxnSpPr/>
          <p:nvPr/>
        </p:nvCxnSpPr>
        <p:spPr>
          <a:xfrm>
            <a:off x="3783508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8FFCF9B-B3BF-D943-B05A-4349AB1DDC1C}"/>
              </a:ext>
            </a:extLst>
          </p:cNvPr>
          <p:cNvCxnSpPr/>
          <p:nvPr/>
        </p:nvCxnSpPr>
        <p:spPr>
          <a:xfrm>
            <a:off x="2028281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1">
            <a:extLst>
              <a:ext uri="{FF2B5EF4-FFF2-40B4-BE49-F238E27FC236}">
                <a16:creationId xmlns:a16="http://schemas.microsoft.com/office/drawing/2014/main" id="{E279E3C7-4A35-3549-A307-CA8EB2C713E7}"/>
              </a:ext>
            </a:extLst>
          </p:cNvPr>
          <p:cNvGrpSpPr>
            <a:grpSpLocks/>
          </p:cNvGrpSpPr>
          <p:nvPr/>
        </p:nvGrpSpPr>
        <p:grpSpPr bwMode="auto">
          <a:xfrm>
            <a:off x="761970" y="4576254"/>
            <a:ext cx="1371600" cy="1356360"/>
            <a:chOff x="457200" y="1828801"/>
            <a:chExt cx="1143000" cy="1130300"/>
          </a:xfrm>
        </p:grpSpPr>
        <p:pic>
          <p:nvPicPr>
            <p:cNvPr id="91" name="Picture 45">
              <a:extLst>
                <a:ext uri="{FF2B5EF4-FFF2-40B4-BE49-F238E27FC236}">
                  <a16:creationId xmlns:a16="http://schemas.microsoft.com/office/drawing/2014/main" id="{223C3C56-906B-2843-A4BE-8BC10D1B3F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28801"/>
              <a:ext cx="1143000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FB7993E-7B89-504F-A588-573CC4120564}"/>
                </a:ext>
              </a:extLst>
            </p:cNvPr>
            <p:cNvSpPr txBox="1"/>
            <p:nvPr/>
          </p:nvSpPr>
          <p:spPr>
            <a:xfrm>
              <a:off x="1008063" y="2049462"/>
              <a:ext cx="331555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80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A</a:t>
              </a:r>
            </a:p>
          </p:txBody>
        </p:sp>
      </p:grpSp>
      <p:grpSp>
        <p:nvGrpSpPr>
          <p:cNvPr id="73" name="Group 51">
            <a:extLst>
              <a:ext uri="{FF2B5EF4-FFF2-40B4-BE49-F238E27FC236}">
                <a16:creationId xmlns:a16="http://schemas.microsoft.com/office/drawing/2014/main" id="{3986E619-5D26-F243-A3CD-53D5A5AE90E8}"/>
              </a:ext>
            </a:extLst>
          </p:cNvPr>
          <p:cNvGrpSpPr>
            <a:grpSpLocks/>
          </p:cNvGrpSpPr>
          <p:nvPr/>
        </p:nvGrpSpPr>
        <p:grpSpPr bwMode="auto">
          <a:xfrm>
            <a:off x="9896538" y="4585064"/>
            <a:ext cx="1371600" cy="1356360"/>
            <a:chOff x="457199" y="1828801"/>
            <a:chExt cx="1142999" cy="1130300"/>
          </a:xfrm>
        </p:grpSpPr>
        <p:pic>
          <p:nvPicPr>
            <p:cNvPr id="89" name="Picture 52">
              <a:extLst>
                <a:ext uri="{FF2B5EF4-FFF2-40B4-BE49-F238E27FC236}">
                  <a16:creationId xmlns:a16="http://schemas.microsoft.com/office/drawing/2014/main" id="{7F0A89BB-0D14-F04D-B8F6-5227852C3DD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1828801"/>
              <a:ext cx="1142999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57C0C6E-8C4D-EB47-9646-6A0A1910C8C8}"/>
                </a:ext>
              </a:extLst>
            </p:cNvPr>
            <p:cNvSpPr txBox="1"/>
            <p:nvPr/>
          </p:nvSpPr>
          <p:spPr>
            <a:xfrm>
              <a:off x="1008063" y="2049462"/>
              <a:ext cx="320868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80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B</a:t>
              </a:r>
            </a:p>
          </p:txBody>
        </p:sp>
      </p:grpSp>
      <p:sp>
        <p:nvSpPr>
          <p:cNvPr id="74" name="Freeform 73">
            <a:extLst>
              <a:ext uri="{FF2B5EF4-FFF2-40B4-BE49-F238E27FC236}">
                <a16:creationId xmlns:a16="http://schemas.microsoft.com/office/drawing/2014/main" id="{4CB8A2D3-35ED-DD44-B52E-01BD41E89375}"/>
              </a:ext>
            </a:extLst>
          </p:cNvPr>
          <p:cNvSpPr/>
          <p:nvPr/>
        </p:nvSpPr>
        <p:spPr>
          <a:xfrm>
            <a:off x="4831036" y="4879567"/>
            <a:ext cx="707070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4046AE-FBC2-3349-8004-AB3D5FBC2E3A}"/>
              </a:ext>
            </a:extLst>
          </p:cNvPr>
          <p:cNvCxnSpPr/>
          <p:nvPr/>
        </p:nvCxnSpPr>
        <p:spPr>
          <a:xfrm>
            <a:off x="5351989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681C316-DE2F-EF43-B761-578A98D59B4B}"/>
              </a:ext>
            </a:extLst>
          </p:cNvPr>
          <p:cNvCxnSpPr/>
          <p:nvPr/>
        </p:nvCxnSpPr>
        <p:spPr>
          <a:xfrm>
            <a:off x="5094485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426560B-229C-E049-A304-103AFB58E81B}"/>
              </a:ext>
            </a:extLst>
          </p:cNvPr>
          <p:cNvCxnSpPr/>
          <p:nvPr/>
        </p:nvCxnSpPr>
        <p:spPr>
          <a:xfrm>
            <a:off x="5538106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562C7DF-330F-BB41-BCC3-073A8F345A96}"/>
              </a:ext>
            </a:extLst>
          </p:cNvPr>
          <p:cNvSpPr txBox="1"/>
          <p:nvPr/>
        </p:nvSpPr>
        <p:spPr>
          <a:xfrm>
            <a:off x="5891044" y="48440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B4643574-48A7-3B4F-9107-66350E12593F}"/>
              </a:ext>
            </a:extLst>
          </p:cNvPr>
          <p:cNvSpPr/>
          <p:nvPr/>
        </p:nvSpPr>
        <p:spPr>
          <a:xfrm>
            <a:off x="6598114" y="4879567"/>
            <a:ext cx="672662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ED161D8-A534-2A4C-9DE3-3F280F76AF26}"/>
              </a:ext>
            </a:extLst>
          </p:cNvPr>
          <p:cNvCxnSpPr/>
          <p:nvPr/>
        </p:nvCxnSpPr>
        <p:spPr>
          <a:xfrm>
            <a:off x="7084659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2348F5-6364-C145-9A29-B618755A0E0A}"/>
              </a:ext>
            </a:extLst>
          </p:cNvPr>
          <p:cNvCxnSpPr/>
          <p:nvPr/>
        </p:nvCxnSpPr>
        <p:spPr>
          <a:xfrm>
            <a:off x="6827155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FEE7C85-A55F-2E4E-BAA1-738756B0AE7B}"/>
              </a:ext>
            </a:extLst>
          </p:cNvPr>
          <p:cNvCxnSpPr/>
          <p:nvPr/>
        </p:nvCxnSpPr>
        <p:spPr>
          <a:xfrm>
            <a:off x="7270776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82">
            <a:extLst>
              <a:ext uri="{FF2B5EF4-FFF2-40B4-BE49-F238E27FC236}">
                <a16:creationId xmlns:a16="http://schemas.microsoft.com/office/drawing/2014/main" id="{4425563B-E849-F349-8185-F594DB4E3010}"/>
              </a:ext>
            </a:extLst>
          </p:cNvPr>
          <p:cNvSpPr/>
          <p:nvPr/>
        </p:nvSpPr>
        <p:spPr>
          <a:xfrm>
            <a:off x="8330784" y="4879567"/>
            <a:ext cx="672662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046A1A9-8CF4-AC43-A8B6-11DE7F0B9D87}"/>
              </a:ext>
            </a:extLst>
          </p:cNvPr>
          <p:cNvCxnSpPr/>
          <p:nvPr/>
        </p:nvCxnSpPr>
        <p:spPr>
          <a:xfrm>
            <a:off x="8817329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808829D-8986-5D4B-83CE-9AC3CFFE85A2}"/>
              </a:ext>
            </a:extLst>
          </p:cNvPr>
          <p:cNvCxnSpPr/>
          <p:nvPr/>
        </p:nvCxnSpPr>
        <p:spPr>
          <a:xfrm>
            <a:off x="8559825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B0C7B12-EEFE-7C4A-9815-8E897E20D260}"/>
              </a:ext>
            </a:extLst>
          </p:cNvPr>
          <p:cNvCxnSpPr/>
          <p:nvPr/>
        </p:nvCxnSpPr>
        <p:spPr>
          <a:xfrm>
            <a:off x="9003446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3185892-966A-2A49-B66C-276D2DDDB4F6}"/>
              </a:ext>
            </a:extLst>
          </p:cNvPr>
          <p:cNvCxnSpPr>
            <a:cxnSpLocks/>
          </p:cNvCxnSpPr>
          <p:nvPr/>
        </p:nvCxnSpPr>
        <p:spPr>
          <a:xfrm>
            <a:off x="4831036" y="4752106"/>
            <a:ext cx="70707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60235D6-D393-A04D-B906-1775E8BBC877}"/>
              </a:ext>
            </a:extLst>
          </p:cNvPr>
          <p:cNvGrpSpPr/>
          <p:nvPr/>
        </p:nvGrpSpPr>
        <p:grpSpPr>
          <a:xfrm>
            <a:off x="1841723" y="5882660"/>
            <a:ext cx="8335735" cy="677363"/>
            <a:chOff x="1841723" y="5882660"/>
            <a:chExt cx="8335735" cy="677363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CDA7857-B8E6-5C45-BDFA-F93F92DF5BB2}"/>
                </a:ext>
              </a:extLst>
            </p:cNvPr>
            <p:cNvSpPr/>
            <p:nvPr/>
          </p:nvSpPr>
          <p:spPr>
            <a:xfrm>
              <a:off x="1841723" y="5882660"/>
              <a:ext cx="8335735" cy="677363"/>
            </a:xfrm>
            <a:custGeom>
              <a:avLst/>
              <a:gdLst>
                <a:gd name="connsiteX0" fmla="*/ 0 w 8335735"/>
                <a:gd name="connsiteY0" fmla="*/ 8164 h 1102178"/>
                <a:gd name="connsiteX1" fmla="*/ 334735 w 8335735"/>
                <a:gd name="connsiteY1" fmla="*/ 8164 h 1102178"/>
                <a:gd name="connsiteX2" fmla="*/ 547007 w 8335735"/>
                <a:gd name="connsiteY2" fmla="*/ 0 h 1102178"/>
                <a:gd name="connsiteX3" fmla="*/ 1371600 w 8335735"/>
                <a:gd name="connsiteY3" fmla="*/ 0 h 1102178"/>
                <a:gd name="connsiteX4" fmla="*/ 1453242 w 8335735"/>
                <a:gd name="connsiteY4" fmla="*/ 8164 h 1102178"/>
                <a:gd name="connsiteX5" fmla="*/ 2424792 w 8335735"/>
                <a:gd name="connsiteY5" fmla="*/ 24493 h 1102178"/>
                <a:gd name="connsiteX6" fmla="*/ 2873828 w 8335735"/>
                <a:gd name="connsiteY6" fmla="*/ 40821 h 1102178"/>
                <a:gd name="connsiteX7" fmla="*/ 3429000 w 8335735"/>
                <a:gd name="connsiteY7" fmla="*/ 48986 h 1102178"/>
                <a:gd name="connsiteX8" fmla="*/ 3812721 w 8335735"/>
                <a:gd name="connsiteY8" fmla="*/ 57150 h 1102178"/>
                <a:gd name="connsiteX9" fmla="*/ 4718957 w 8335735"/>
                <a:gd name="connsiteY9" fmla="*/ 73478 h 1102178"/>
                <a:gd name="connsiteX10" fmla="*/ 5241471 w 8335735"/>
                <a:gd name="connsiteY10" fmla="*/ 89807 h 1102178"/>
                <a:gd name="connsiteX11" fmla="*/ 5380264 w 8335735"/>
                <a:gd name="connsiteY11" fmla="*/ 97971 h 1102178"/>
                <a:gd name="connsiteX12" fmla="*/ 5568042 w 8335735"/>
                <a:gd name="connsiteY12" fmla="*/ 114300 h 1102178"/>
                <a:gd name="connsiteX13" fmla="*/ 5763985 w 8335735"/>
                <a:gd name="connsiteY13" fmla="*/ 122464 h 1102178"/>
                <a:gd name="connsiteX14" fmla="*/ 5804807 w 8335735"/>
                <a:gd name="connsiteY14" fmla="*/ 130628 h 1102178"/>
                <a:gd name="connsiteX15" fmla="*/ 5878285 w 8335735"/>
                <a:gd name="connsiteY15" fmla="*/ 138793 h 1102178"/>
                <a:gd name="connsiteX16" fmla="*/ 5943600 w 8335735"/>
                <a:gd name="connsiteY16" fmla="*/ 146957 h 1102178"/>
                <a:gd name="connsiteX17" fmla="*/ 6000750 w 8335735"/>
                <a:gd name="connsiteY17" fmla="*/ 155121 h 1102178"/>
                <a:gd name="connsiteX18" fmla="*/ 6098721 w 8335735"/>
                <a:gd name="connsiteY18" fmla="*/ 163286 h 1102178"/>
                <a:gd name="connsiteX19" fmla="*/ 6147707 w 8335735"/>
                <a:gd name="connsiteY19" fmla="*/ 171450 h 1102178"/>
                <a:gd name="connsiteX20" fmla="*/ 6245678 w 8335735"/>
                <a:gd name="connsiteY20" fmla="*/ 179614 h 1102178"/>
                <a:gd name="connsiteX21" fmla="*/ 6310992 w 8335735"/>
                <a:gd name="connsiteY21" fmla="*/ 187778 h 1102178"/>
                <a:gd name="connsiteX22" fmla="*/ 6384471 w 8335735"/>
                <a:gd name="connsiteY22" fmla="*/ 195943 h 1102178"/>
                <a:gd name="connsiteX23" fmla="*/ 6466114 w 8335735"/>
                <a:gd name="connsiteY23" fmla="*/ 204107 h 1102178"/>
                <a:gd name="connsiteX24" fmla="*/ 6588578 w 8335735"/>
                <a:gd name="connsiteY24" fmla="*/ 220436 h 1102178"/>
                <a:gd name="connsiteX25" fmla="*/ 6743700 w 8335735"/>
                <a:gd name="connsiteY25" fmla="*/ 228600 h 1102178"/>
                <a:gd name="connsiteX26" fmla="*/ 6809014 w 8335735"/>
                <a:gd name="connsiteY26" fmla="*/ 236764 h 1102178"/>
                <a:gd name="connsiteX27" fmla="*/ 6898821 w 8335735"/>
                <a:gd name="connsiteY27" fmla="*/ 244928 h 1102178"/>
                <a:gd name="connsiteX28" fmla="*/ 6996792 w 8335735"/>
                <a:gd name="connsiteY28" fmla="*/ 261257 h 1102178"/>
                <a:gd name="connsiteX29" fmla="*/ 7086600 w 8335735"/>
                <a:gd name="connsiteY29" fmla="*/ 269421 h 1102178"/>
                <a:gd name="connsiteX30" fmla="*/ 7143750 w 8335735"/>
                <a:gd name="connsiteY30" fmla="*/ 277586 h 1102178"/>
                <a:gd name="connsiteX31" fmla="*/ 7225392 w 8335735"/>
                <a:gd name="connsiteY31" fmla="*/ 285750 h 1102178"/>
                <a:gd name="connsiteX32" fmla="*/ 7298871 w 8335735"/>
                <a:gd name="connsiteY32" fmla="*/ 293914 h 1102178"/>
                <a:gd name="connsiteX33" fmla="*/ 7429500 w 8335735"/>
                <a:gd name="connsiteY33" fmla="*/ 318407 h 1102178"/>
                <a:gd name="connsiteX34" fmla="*/ 7470321 w 8335735"/>
                <a:gd name="connsiteY34" fmla="*/ 326571 h 1102178"/>
                <a:gd name="connsiteX35" fmla="*/ 7527471 w 8335735"/>
                <a:gd name="connsiteY35" fmla="*/ 334736 h 1102178"/>
                <a:gd name="connsiteX36" fmla="*/ 7584621 w 8335735"/>
                <a:gd name="connsiteY36" fmla="*/ 351064 h 1102178"/>
                <a:gd name="connsiteX37" fmla="*/ 7698921 w 8335735"/>
                <a:gd name="connsiteY37" fmla="*/ 375557 h 1102178"/>
                <a:gd name="connsiteX38" fmla="*/ 7813221 w 8335735"/>
                <a:gd name="connsiteY38" fmla="*/ 400050 h 1102178"/>
                <a:gd name="connsiteX39" fmla="*/ 7862207 w 8335735"/>
                <a:gd name="connsiteY39" fmla="*/ 416378 h 1102178"/>
                <a:gd name="connsiteX40" fmla="*/ 7894864 w 8335735"/>
                <a:gd name="connsiteY40" fmla="*/ 424543 h 1102178"/>
                <a:gd name="connsiteX41" fmla="*/ 7943850 w 8335735"/>
                <a:gd name="connsiteY41" fmla="*/ 440871 h 1102178"/>
                <a:gd name="connsiteX42" fmla="*/ 7992835 w 8335735"/>
                <a:gd name="connsiteY42" fmla="*/ 449036 h 1102178"/>
                <a:gd name="connsiteX43" fmla="*/ 8082642 w 8335735"/>
                <a:gd name="connsiteY43" fmla="*/ 481693 h 1102178"/>
                <a:gd name="connsiteX44" fmla="*/ 8172450 w 8335735"/>
                <a:gd name="connsiteY44" fmla="*/ 514350 h 1102178"/>
                <a:gd name="connsiteX45" fmla="*/ 8205107 w 8335735"/>
                <a:gd name="connsiteY45" fmla="*/ 530678 h 1102178"/>
                <a:gd name="connsiteX46" fmla="*/ 8229600 w 8335735"/>
                <a:gd name="connsiteY46" fmla="*/ 538843 h 1102178"/>
                <a:gd name="connsiteX47" fmla="*/ 8294914 w 8335735"/>
                <a:gd name="connsiteY47" fmla="*/ 595993 h 1102178"/>
                <a:gd name="connsiteX48" fmla="*/ 8311242 w 8335735"/>
                <a:gd name="connsiteY48" fmla="*/ 628650 h 1102178"/>
                <a:gd name="connsiteX49" fmla="*/ 8319407 w 8335735"/>
                <a:gd name="connsiteY49" fmla="*/ 661307 h 1102178"/>
                <a:gd name="connsiteX50" fmla="*/ 8335735 w 8335735"/>
                <a:gd name="connsiteY50" fmla="*/ 726621 h 1102178"/>
                <a:gd name="connsiteX51" fmla="*/ 8327571 w 8335735"/>
                <a:gd name="connsiteY51" fmla="*/ 751114 h 1102178"/>
                <a:gd name="connsiteX52" fmla="*/ 8319407 w 8335735"/>
                <a:gd name="connsiteY52" fmla="*/ 791936 h 1102178"/>
                <a:gd name="connsiteX53" fmla="*/ 8180614 w 8335735"/>
                <a:gd name="connsiteY53" fmla="*/ 881743 h 1102178"/>
                <a:gd name="connsiteX54" fmla="*/ 8115300 w 8335735"/>
                <a:gd name="connsiteY54" fmla="*/ 898071 h 1102178"/>
                <a:gd name="connsiteX55" fmla="*/ 7976507 w 8335735"/>
                <a:gd name="connsiteY55" fmla="*/ 922564 h 1102178"/>
                <a:gd name="connsiteX56" fmla="*/ 7625442 w 8335735"/>
                <a:gd name="connsiteY56" fmla="*/ 971550 h 1102178"/>
                <a:gd name="connsiteX57" fmla="*/ 7045778 w 8335735"/>
                <a:gd name="connsiteY57" fmla="*/ 1004207 h 1102178"/>
                <a:gd name="connsiteX58" fmla="*/ 6776357 w 8335735"/>
                <a:gd name="connsiteY58" fmla="*/ 1028700 h 1102178"/>
                <a:gd name="connsiteX59" fmla="*/ 6441621 w 8335735"/>
                <a:gd name="connsiteY59" fmla="*/ 1045028 h 1102178"/>
                <a:gd name="connsiteX60" fmla="*/ 6278335 w 8335735"/>
                <a:gd name="connsiteY60" fmla="*/ 1053193 h 1102178"/>
                <a:gd name="connsiteX61" fmla="*/ 5861957 w 8335735"/>
                <a:gd name="connsiteY61" fmla="*/ 1077686 h 1102178"/>
                <a:gd name="connsiteX62" fmla="*/ 5706835 w 8335735"/>
                <a:gd name="connsiteY62" fmla="*/ 1085850 h 1102178"/>
                <a:gd name="connsiteX63" fmla="*/ 5314950 w 8335735"/>
                <a:gd name="connsiteY63" fmla="*/ 1102178 h 1102178"/>
                <a:gd name="connsiteX64" fmla="*/ 3184071 w 8335735"/>
                <a:gd name="connsiteY64" fmla="*/ 1094014 h 1102178"/>
                <a:gd name="connsiteX65" fmla="*/ 2759528 w 8335735"/>
                <a:gd name="connsiteY65" fmla="*/ 1085850 h 1102178"/>
                <a:gd name="connsiteX66" fmla="*/ 2677885 w 8335735"/>
                <a:gd name="connsiteY66" fmla="*/ 1077686 h 1102178"/>
                <a:gd name="connsiteX67" fmla="*/ 2457450 w 8335735"/>
                <a:gd name="connsiteY67" fmla="*/ 1069521 h 1102178"/>
                <a:gd name="connsiteX68" fmla="*/ 1983921 w 8335735"/>
                <a:gd name="connsiteY68" fmla="*/ 1053193 h 1102178"/>
                <a:gd name="connsiteX69" fmla="*/ 1755321 w 8335735"/>
                <a:gd name="connsiteY69" fmla="*/ 1036864 h 1102178"/>
                <a:gd name="connsiteX70" fmla="*/ 1436914 w 8335735"/>
                <a:gd name="connsiteY70" fmla="*/ 1020536 h 1102178"/>
                <a:gd name="connsiteX71" fmla="*/ 1175657 w 8335735"/>
                <a:gd name="connsiteY71" fmla="*/ 1004207 h 1102178"/>
                <a:gd name="connsiteX72" fmla="*/ 987878 w 8335735"/>
                <a:gd name="connsiteY72" fmla="*/ 987878 h 1102178"/>
                <a:gd name="connsiteX73" fmla="*/ 661307 w 8335735"/>
                <a:gd name="connsiteY73" fmla="*/ 971550 h 1102178"/>
                <a:gd name="connsiteX74" fmla="*/ 571500 w 8335735"/>
                <a:gd name="connsiteY74" fmla="*/ 963386 h 1102178"/>
                <a:gd name="connsiteX75" fmla="*/ 514350 w 8335735"/>
                <a:gd name="connsiteY75" fmla="*/ 955221 h 1102178"/>
                <a:gd name="connsiteX76" fmla="*/ 253092 w 8335735"/>
                <a:gd name="connsiteY76" fmla="*/ 938893 h 1102178"/>
                <a:gd name="connsiteX77" fmla="*/ 24492 w 8335735"/>
                <a:gd name="connsiteY77" fmla="*/ 938893 h 110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8335735" h="1102178">
                  <a:moveTo>
                    <a:pt x="0" y="8164"/>
                  </a:moveTo>
                  <a:cubicBezTo>
                    <a:pt x="141868" y="31808"/>
                    <a:pt x="38827" y="17866"/>
                    <a:pt x="334735" y="8164"/>
                  </a:cubicBezTo>
                  <a:lnTo>
                    <a:pt x="547007" y="0"/>
                  </a:lnTo>
                  <a:cubicBezTo>
                    <a:pt x="869300" y="40285"/>
                    <a:pt x="523180" y="0"/>
                    <a:pt x="1371600" y="0"/>
                  </a:cubicBezTo>
                  <a:cubicBezTo>
                    <a:pt x="1398950" y="0"/>
                    <a:pt x="1425907" y="7253"/>
                    <a:pt x="1453242" y="8164"/>
                  </a:cubicBezTo>
                  <a:cubicBezTo>
                    <a:pt x="1627409" y="13969"/>
                    <a:pt x="2307411" y="22792"/>
                    <a:pt x="2424792" y="24493"/>
                  </a:cubicBezTo>
                  <a:lnTo>
                    <a:pt x="2873828" y="40821"/>
                  </a:lnTo>
                  <a:lnTo>
                    <a:pt x="3429000" y="48986"/>
                  </a:lnTo>
                  <a:lnTo>
                    <a:pt x="3812721" y="57150"/>
                  </a:lnTo>
                  <a:cubicBezTo>
                    <a:pt x="4368789" y="66575"/>
                    <a:pt x="4273855" y="60638"/>
                    <a:pt x="4718957" y="73478"/>
                  </a:cubicBezTo>
                  <a:cubicBezTo>
                    <a:pt x="4893141" y="78503"/>
                    <a:pt x="5067515" y="79575"/>
                    <a:pt x="5241471" y="89807"/>
                  </a:cubicBezTo>
                  <a:lnTo>
                    <a:pt x="5380264" y="97971"/>
                  </a:lnTo>
                  <a:cubicBezTo>
                    <a:pt x="5579241" y="113277"/>
                    <a:pt x="5293482" y="99850"/>
                    <a:pt x="5568042" y="114300"/>
                  </a:cubicBezTo>
                  <a:cubicBezTo>
                    <a:pt x="5633323" y="117736"/>
                    <a:pt x="5698671" y="119743"/>
                    <a:pt x="5763985" y="122464"/>
                  </a:cubicBezTo>
                  <a:cubicBezTo>
                    <a:pt x="5777592" y="125185"/>
                    <a:pt x="5791070" y="128665"/>
                    <a:pt x="5804807" y="130628"/>
                  </a:cubicBezTo>
                  <a:cubicBezTo>
                    <a:pt x="5829203" y="134113"/>
                    <a:pt x="5853810" y="135914"/>
                    <a:pt x="5878285" y="138793"/>
                  </a:cubicBezTo>
                  <a:lnTo>
                    <a:pt x="5943600" y="146957"/>
                  </a:lnTo>
                  <a:cubicBezTo>
                    <a:pt x="5962675" y="149500"/>
                    <a:pt x="5981612" y="153106"/>
                    <a:pt x="6000750" y="155121"/>
                  </a:cubicBezTo>
                  <a:cubicBezTo>
                    <a:pt x="6033340" y="158552"/>
                    <a:pt x="6066151" y="159667"/>
                    <a:pt x="6098721" y="163286"/>
                  </a:cubicBezTo>
                  <a:cubicBezTo>
                    <a:pt x="6115174" y="165114"/>
                    <a:pt x="6131254" y="169622"/>
                    <a:pt x="6147707" y="171450"/>
                  </a:cubicBezTo>
                  <a:cubicBezTo>
                    <a:pt x="6180277" y="175069"/>
                    <a:pt x="6213070" y="176353"/>
                    <a:pt x="6245678" y="179614"/>
                  </a:cubicBezTo>
                  <a:cubicBezTo>
                    <a:pt x="6267510" y="181797"/>
                    <a:pt x="6289202" y="185214"/>
                    <a:pt x="6310992" y="187778"/>
                  </a:cubicBezTo>
                  <a:lnTo>
                    <a:pt x="6384471" y="195943"/>
                  </a:lnTo>
                  <a:cubicBezTo>
                    <a:pt x="6411671" y="198806"/>
                    <a:pt x="6438975" y="200715"/>
                    <a:pt x="6466114" y="204107"/>
                  </a:cubicBezTo>
                  <a:cubicBezTo>
                    <a:pt x="6551656" y="214799"/>
                    <a:pt x="6480415" y="212710"/>
                    <a:pt x="6588578" y="220436"/>
                  </a:cubicBezTo>
                  <a:cubicBezTo>
                    <a:pt x="6640225" y="224125"/>
                    <a:pt x="6691993" y="225879"/>
                    <a:pt x="6743700" y="228600"/>
                  </a:cubicBezTo>
                  <a:lnTo>
                    <a:pt x="6809014" y="236764"/>
                  </a:lnTo>
                  <a:cubicBezTo>
                    <a:pt x="6838908" y="239911"/>
                    <a:pt x="6869014" y="241040"/>
                    <a:pt x="6898821" y="244928"/>
                  </a:cubicBezTo>
                  <a:cubicBezTo>
                    <a:pt x="6931650" y="249210"/>
                    <a:pt x="6963963" y="256975"/>
                    <a:pt x="6996792" y="261257"/>
                  </a:cubicBezTo>
                  <a:cubicBezTo>
                    <a:pt x="7026599" y="265145"/>
                    <a:pt x="7056724" y="266101"/>
                    <a:pt x="7086600" y="269421"/>
                  </a:cubicBezTo>
                  <a:cubicBezTo>
                    <a:pt x="7105726" y="271546"/>
                    <a:pt x="7124638" y="275338"/>
                    <a:pt x="7143750" y="277586"/>
                  </a:cubicBezTo>
                  <a:cubicBezTo>
                    <a:pt x="7170912" y="280782"/>
                    <a:pt x="7198193" y="282887"/>
                    <a:pt x="7225392" y="285750"/>
                  </a:cubicBezTo>
                  <a:lnTo>
                    <a:pt x="7298871" y="293914"/>
                  </a:lnTo>
                  <a:cubicBezTo>
                    <a:pt x="7436941" y="324597"/>
                    <a:pt x="7312380" y="298888"/>
                    <a:pt x="7429500" y="318407"/>
                  </a:cubicBezTo>
                  <a:cubicBezTo>
                    <a:pt x="7443188" y="320688"/>
                    <a:pt x="7456633" y="324290"/>
                    <a:pt x="7470321" y="326571"/>
                  </a:cubicBezTo>
                  <a:cubicBezTo>
                    <a:pt x="7489303" y="329735"/>
                    <a:pt x="7508655" y="330704"/>
                    <a:pt x="7527471" y="334736"/>
                  </a:cubicBezTo>
                  <a:cubicBezTo>
                    <a:pt x="7546843" y="338887"/>
                    <a:pt x="7565478" y="345959"/>
                    <a:pt x="7584621" y="351064"/>
                  </a:cubicBezTo>
                  <a:cubicBezTo>
                    <a:pt x="7800431" y="408613"/>
                    <a:pt x="7528632" y="336259"/>
                    <a:pt x="7698921" y="375557"/>
                  </a:cubicBezTo>
                  <a:cubicBezTo>
                    <a:pt x="7821860" y="403928"/>
                    <a:pt x="7690530" y="382523"/>
                    <a:pt x="7813221" y="400050"/>
                  </a:cubicBezTo>
                  <a:cubicBezTo>
                    <a:pt x="7829550" y="405493"/>
                    <a:pt x="7845721" y="411432"/>
                    <a:pt x="7862207" y="416378"/>
                  </a:cubicBezTo>
                  <a:cubicBezTo>
                    <a:pt x="7872955" y="419602"/>
                    <a:pt x="7884116" y="421319"/>
                    <a:pt x="7894864" y="424543"/>
                  </a:cubicBezTo>
                  <a:cubicBezTo>
                    <a:pt x="7911350" y="429489"/>
                    <a:pt x="7927152" y="436696"/>
                    <a:pt x="7943850" y="440871"/>
                  </a:cubicBezTo>
                  <a:cubicBezTo>
                    <a:pt x="7959909" y="444886"/>
                    <a:pt x="7976776" y="445021"/>
                    <a:pt x="7992835" y="449036"/>
                  </a:cubicBezTo>
                  <a:cubicBezTo>
                    <a:pt x="8030970" y="458570"/>
                    <a:pt x="8046917" y="468702"/>
                    <a:pt x="8082642" y="481693"/>
                  </a:cubicBezTo>
                  <a:cubicBezTo>
                    <a:pt x="8132441" y="499802"/>
                    <a:pt x="8126793" y="494058"/>
                    <a:pt x="8172450" y="514350"/>
                  </a:cubicBezTo>
                  <a:cubicBezTo>
                    <a:pt x="8183572" y="519293"/>
                    <a:pt x="8193921" y="525884"/>
                    <a:pt x="8205107" y="530678"/>
                  </a:cubicBezTo>
                  <a:cubicBezTo>
                    <a:pt x="8213017" y="534068"/>
                    <a:pt x="8221903" y="534994"/>
                    <a:pt x="8229600" y="538843"/>
                  </a:cubicBezTo>
                  <a:cubicBezTo>
                    <a:pt x="8256603" y="552345"/>
                    <a:pt x="8273632" y="574711"/>
                    <a:pt x="8294914" y="595993"/>
                  </a:cubicBezTo>
                  <a:cubicBezTo>
                    <a:pt x="8300357" y="606879"/>
                    <a:pt x="8306969" y="617254"/>
                    <a:pt x="8311242" y="628650"/>
                  </a:cubicBezTo>
                  <a:cubicBezTo>
                    <a:pt x="8315182" y="639156"/>
                    <a:pt x="8316324" y="650518"/>
                    <a:pt x="8319407" y="661307"/>
                  </a:cubicBezTo>
                  <a:cubicBezTo>
                    <a:pt x="8336141" y="719873"/>
                    <a:pt x="8319141" y="643648"/>
                    <a:pt x="8335735" y="726621"/>
                  </a:cubicBezTo>
                  <a:cubicBezTo>
                    <a:pt x="8333014" y="734785"/>
                    <a:pt x="8329658" y="742765"/>
                    <a:pt x="8327571" y="751114"/>
                  </a:cubicBezTo>
                  <a:cubicBezTo>
                    <a:pt x="8324206" y="764576"/>
                    <a:pt x="8325613" y="779524"/>
                    <a:pt x="8319407" y="791936"/>
                  </a:cubicBezTo>
                  <a:cubicBezTo>
                    <a:pt x="8292361" y="846029"/>
                    <a:pt x="8233477" y="864122"/>
                    <a:pt x="8180614" y="881743"/>
                  </a:cubicBezTo>
                  <a:cubicBezTo>
                    <a:pt x="8159324" y="888839"/>
                    <a:pt x="8137306" y="893670"/>
                    <a:pt x="8115300" y="898071"/>
                  </a:cubicBezTo>
                  <a:cubicBezTo>
                    <a:pt x="8069233" y="907284"/>
                    <a:pt x="8022876" y="915016"/>
                    <a:pt x="7976507" y="922564"/>
                  </a:cubicBezTo>
                  <a:cubicBezTo>
                    <a:pt x="7903518" y="934446"/>
                    <a:pt x="7714744" y="964984"/>
                    <a:pt x="7625442" y="971550"/>
                  </a:cubicBezTo>
                  <a:cubicBezTo>
                    <a:pt x="7448876" y="984533"/>
                    <a:pt x="7232600" y="994866"/>
                    <a:pt x="7045778" y="1004207"/>
                  </a:cubicBezTo>
                  <a:cubicBezTo>
                    <a:pt x="6966256" y="1012159"/>
                    <a:pt x="6859792" y="1024065"/>
                    <a:pt x="6776357" y="1028700"/>
                  </a:cubicBezTo>
                  <a:lnTo>
                    <a:pt x="6441621" y="1045028"/>
                  </a:lnTo>
                  <a:cubicBezTo>
                    <a:pt x="6387190" y="1047705"/>
                    <a:pt x="6332693" y="1049310"/>
                    <a:pt x="6278335" y="1053193"/>
                  </a:cubicBezTo>
                  <a:cubicBezTo>
                    <a:pt x="6066944" y="1068292"/>
                    <a:pt x="6192957" y="1059954"/>
                    <a:pt x="5861957" y="1077686"/>
                  </a:cubicBezTo>
                  <a:cubicBezTo>
                    <a:pt x="5810252" y="1080456"/>
                    <a:pt x="5758587" y="1084181"/>
                    <a:pt x="5706835" y="1085850"/>
                  </a:cubicBezTo>
                  <a:cubicBezTo>
                    <a:pt x="5407422" y="1095508"/>
                    <a:pt x="5538005" y="1089058"/>
                    <a:pt x="5314950" y="1102178"/>
                  </a:cubicBezTo>
                  <a:lnTo>
                    <a:pt x="3184071" y="1094014"/>
                  </a:lnTo>
                  <a:cubicBezTo>
                    <a:pt x="3042533" y="1093110"/>
                    <a:pt x="2900995" y="1090413"/>
                    <a:pt x="2759528" y="1085850"/>
                  </a:cubicBezTo>
                  <a:cubicBezTo>
                    <a:pt x="2732192" y="1084968"/>
                    <a:pt x="2705195" y="1079162"/>
                    <a:pt x="2677885" y="1077686"/>
                  </a:cubicBezTo>
                  <a:cubicBezTo>
                    <a:pt x="2604463" y="1073717"/>
                    <a:pt x="2530933" y="1072115"/>
                    <a:pt x="2457450" y="1069521"/>
                  </a:cubicBezTo>
                  <a:cubicBezTo>
                    <a:pt x="2299611" y="1063950"/>
                    <a:pt x="2141615" y="1061955"/>
                    <a:pt x="1983921" y="1053193"/>
                  </a:cubicBezTo>
                  <a:cubicBezTo>
                    <a:pt x="1481901" y="1025301"/>
                    <a:pt x="2068495" y="1060061"/>
                    <a:pt x="1755321" y="1036864"/>
                  </a:cubicBezTo>
                  <a:cubicBezTo>
                    <a:pt x="1662539" y="1029992"/>
                    <a:pt x="1525950" y="1024583"/>
                    <a:pt x="1436914" y="1020536"/>
                  </a:cubicBezTo>
                  <a:cubicBezTo>
                    <a:pt x="1235551" y="1000398"/>
                    <a:pt x="1514259" y="1026781"/>
                    <a:pt x="1175657" y="1004207"/>
                  </a:cubicBezTo>
                  <a:cubicBezTo>
                    <a:pt x="1112967" y="1000028"/>
                    <a:pt x="1050629" y="991015"/>
                    <a:pt x="987878" y="987878"/>
                  </a:cubicBezTo>
                  <a:cubicBezTo>
                    <a:pt x="879021" y="982435"/>
                    <a:pt x="769852" y="981417"/>
                    <a:pt x="661307" y="971550"/>
                  </a:cubicBezTo>
                  <a:cubicBezTo>
                    <a:pt x="631371" y="968829"/>
                    <a:pt x="601375" y="966706"/>
                    <a:pt x="571500" y="963386"/>
                  </a:cubicBezTo>
                  <a:cubicBezTo>
                    <a:pt x="552374" y="961261"/>
                    <a:pt x="533507" y="957046"/>
                    <a:pt x="514350" y="955221"/>
                  </a:cubicBezTo>
                  <a:cubicBezTo>
                    <a:pt x="470299" y="951026"/>
                    <a:pt x="285103" y="939589"/>
                    <a:pt x="253092" y="938893"/>
                  </a:cubicBezTo>
                  <a:cubicBezTo>
                    <a:pt x="176910" y="937237"/>
                    <a:pt x="100692" y="938893"/>
                    <a:pt x="24492" y="938893"/>
                  </a:cubicBezTo>
                </a:path>
              </a:pathLst>
            </a:custGeom>
            <a:noFill/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6FB10CF5-1E3C-1B4A-BE28-7FB6A8E37BF0}"/>
                    </a:ext>
                  </a:extLst>
                </p:cNvPr>
                <p:cNvSpPr txBox="1"/>
                <p:nvPr/>
              </p:nvSpPr>
              <p:spPr>
                <a:xfrm>
                  <a:off x="5351871" y="6082841"/>
                  <a:ext cx="1512915" cy="276999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6FB10CF5-1E3C-1B4A-BE28-7FB6A8E37B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871" y="6082841"/>
                  <a:ext cx="1512915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459" t="-4167" r="-820" b="-29167"/>
                  </a:stretch>
                </a:blip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D0A1411-BD48-3946-8001-E5AB8150A619}"/>
              </a:ext>
            </a:extLst>
          </p:cNvPr>
          <p:cNvSpPr/>
          <p:nvPr/>
        </p:nvSpPr>
        <p:spPr>
          <a:xfrm>
            <a:off x="5089514" y="4738855"/>
            <a:ext cx="15902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B00B2D0-1FA6-4B43-B509-9EA6C646FDAA}"/>
              </a:ext>
            </a:extLst>
          </p:cNvPr>
          <p:cNvSpPr txBox="1"/>
          <p:nvPr/>
        </p:nvSpPr>
        <p:spPr>
          <a:xfrm>
            <a:off x="4999833" y="456744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1E3C844-00E4-EF46-B490-E5E58C2BC7C9}"/>
              </a:ext>
            </a:extLst>
          </p:cNvPr>
          <p:cNvGrpSpPr/>
          <p:nvPr/>
        </p:nvGrpSpPr>
        <p:grpSpPr>
          <a:xfrm>
            <a:off x="6080104" y="578387"/>
            <a:ext cx="1685126" cy="3613963"/>
            <a:chOff x="4074192" y="574271"/>
            <a:chExt cx="1685126" cy="361396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C525FFD-60A4-974F-B341-83EBC20BA430}"/>
                </a:ext>
              </a:extLst>
            </p:cNvPr>
            <p:cNvSpPr txBox="1"/>
            <p:nvPr/>
          </p:nvSpPr>
          <p:spPr>
            <a:xfrm>
              <a:off x="4591754" y="574271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2006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C50BD27-748F-0D4F-9B25-20E0A8C9B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74192" y="2023400"/>
              <a:ext cx="1685126" cy="216483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1C47F8B-5BCE-644B-86B4-7F912056C76B}"/>
                </a:ext>
              </a:extLst>
            </p:cNvPr>
            <p:cNvSpPr txBox="1"/>
            <p:nvPr/>
          </p:nvSpPr>
          <p:spPr>
            <a:xfrm>
              <a:off x="4141152" y="1138904"/>
              <a:ext cx="1502654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Routers with </a:t>
              </a:r>
            </a:p>
            <a:p>
              <a:pPr algn="ctr"/>
              <a:r>
                <a:rPr lang="en-US" sz="1400" dirty="0"/>
                <a:t>Very Small Buffers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ME, YG, AG, NM, TR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B4D5BA9-471D-C74B-B4FF-87F98E7E54B9}"/>
                  </a:ext>
                </a:extLst>
              </p:cNvPr>
              <p:cNvSpPr txBox="1"/>
              <p:nvPr/>
            </p:nvSpPr>
            <p:spPr>
              <a:xfrm>
                <a:off x="8448284" y="1249627"/>
                <a:ext cx="2935270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𝑙𝑜𝑔𝑊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B4D5BA9-471D-C74B-B4FF-87F98E7E5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284" y="1249627"/>
                <a:ext cx="2935270" cy="430887"/>
              </a:xfrm>
              <a:prstGeom prst="rect">
                <a:avLst/>
              </a:prstGeom>
              <a:blipFill>
                <a:blip r:embed="rId9"/>
                <a:stretch>
                  <a:fillRect t="-5714" b="-3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C6FE688-DA59-2942-A9E8-4AFAFD72583B}"/>
              </a:ext>
            </a:extLst>
          </p:cNvPr>
          <p:cNvCxnSpPr/>
          <p:nvPr/>
        </p:nvCxnSpPr>
        <p:spPr>
          <a:xfrm>
            <a:off x="6895195" y="828299"/>
            <a:ext cx="0" cy="310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9071BB-7C70-E94C-98C3-CA3B7D4FA610}"/>
              </a:ext>
            </a:extLst>
          </p:cNvPr>
          <p:cNvGrpSpPr/>
          <p:nvPr/>
        </p:nvGrpSpPr>
        <p:grpSpPr>
          <a:xfrm>
            <a:off x="8074982" y="1825012"/>
            <a:ext cx="3297474" cy="1496263"/>
            <a:chOff x="8074982" y="1825012"/>
            <a:chExt cx="3297474" cy="149626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8A8A777-3FB9-AF48-A8FB-1E9A84830B21}"/>
                </a:ext>
              </a:extLst>
            </p:cNvPr>
            <p:cNvSpPr txBox="1"/>
            <p:nvPr/>
          </p:nvSpPr>
          <p:spPr>
            <a:xfrm>
              <a:off x="8541232" y="2182575"/>
              <a:ext cx="28312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Paced Traffic </a:t>
              </a: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Link utilization &lt; 80%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B01685-1D06-8D4E-ADA9-1FC5AAD28B18}"/>
                </a:ext>
              </a:extLst>
            </p:cNvPr>
            <p:cNvSpPr/>
            <p:nvPr/>
          </p:nvSpPr>
          <p:spPr>
            <a:xfrm rot="16200000">
              <a:off x="7511516" y="2388478"/>
              <a:ext cx="14962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Assumptions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F48AA8-800C-6B42-B83D-18503EF95052}"/>
              </a:ext>
            </a:extLst>
          </p:cNvPr>
          <p:cNvGrpSpPr/>
          <p:nvPr/>
        </p:nvGrpSpPr>
        <p:grpSpPr>
          <a:xfrm>
            <a:off x="8089100" y="3400127"/>
            <a:ext cx="3024034" cy="1496263"/>
            <a:chOff x="8089100" y="3359031"/>
            <a:chExt cx="3024034" cy="1496263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98D0031-49CE-DB46-900E-F7494E73D86F}"/>
                </a:ext>
              </a:extLst>
            </p:cNvPr>
            <p:cNvSpPr txBox="1"/>
            <p:nvPr/>
          </p:nvSpPr>
          <p:spPr>
            <a:xfrm>
              <a:off x="8685675" y="3729059"/>
              <a:ext cx="24274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20-50 packet buffers, </a:t>
              </a: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all-optical routers.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10B3060-E18F-F147-A190-592A256A0845}"/>
                </a:ext>
              </a:extLst>
            </p:cNvPr>
            <p:cNvSpPr/>
            <p:nvPr/>
          </p:nvSpPr>
          <p:spPr>
            <a:xfrm rot="16200000">
              <a:off x="7525634" y="3922497"/>
              <a:ext cx="14962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Consequences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83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680E3-4CDC-844A-86FA-244A7247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meeting?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18B2-F4DF-8F4C-8803-BC97EAC7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76" y="1464415"/>
            <a:ext cx="10515600" cy="474004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600" dirty="0">
                <a:solidFill>
                  <a:schemeClr val="accent5"/>
                </a:solidFill>
              </a:rPr>
              <a:t>Background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Research papers on experiments and theories of buffer size.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Yet, no universal agreement on how big router buffers should be, and why.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Personal confession: I have no idea what the general answer is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err="1"/>
              <a:t>Incast</a:t>
            </a:r>
            <a:endParaRPr lang="en-US" dirty="0"/>
          </a:p>
          <a:p>
            <a:pPr lvl="1">
              <a:buFont typeface="Wingdings" pitchFamily="2" charset="2"/>
              <a:buChar char="§"/>
            </a:pPr>
            <a:r>
              <a:rPr lang="en-US" dirty="0"/>
              <a:t>Data centers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For specific environments, like financial networks, SLAs, HPC, …</a:t>
            </a:r>
            <a:br>
              <a:rPr lang="en-US" dirty="0"/>
            </a:br>
            <a:endParaRPr lang="en-US" sz="4600" dirty="0"/>
          </a:p>
          <a:p>
            <a:pPr marL="0" indent="0">
              <a:buNone/>
            </a:pPr>
            <a:r>
              <a:rPr lang="en-US" sz="4600" dirty="0">
                <a:solidFill>
                  <a:schemeClr val="accent5"/>
                </a:solidFill>
              </a:rPr>
              <a:t>Our goal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A workshop in October/November 2019: “</a:t>
            </a:r>
            <a:r>
              <a:rPr lang="en-US" i="1" dirty="0"/>
              <a:t>How Big Should Buffers be in Switches and Routers?</a:t>
            </a:r>
            <a:r>
              <a:rPr lang="en-US" dirty="0"/>
              <a:t>”  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Measurements: Invite operators of large networks to perform experiments in their networks.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Theory: Invite researchers to develop theory explaining, supporting (challenging?) measurements.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Report results publicly at workshop.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Compare notes and write a report together, sharing our results to the world.</a:t>
            </a:r>
          </a:p>
        </p:txBody>
      </p:sp>
    </p:spTree>
    <p:extLst>
      <p:ext uri="{BB962C8B-B14F-4D97-AF65-F5344CB8AC3E}">
        <p14:creationId xmlns:p14="http://schemas.microsoft.com/office/powerpoint/2010/main" val="390612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A7FDCA7C-DCAB-4B40-A46E-B9E1A5AA261E}"/>
              </a:ext>
            </a:extLst>
          </p:cNvPr>
          <p:cNvSpPr/>
          <p:nvPr/>
        </p:nvSpPr>
        <p:spPr>
          <a:xfrm>
            <a:off x="0" y="839586"/>
            <a:ext cx="11912133" cy="28263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6BC02A-4B1B-C543-A133-EFE7C669432D}"/>
              </a:ext>
            </a:extLst>
          </p:cNvPr>
          <p:cNvCxnSpPr/>
          <p:nvPr/>
        </p:nvCxnSpPr>
        <p:spPr>
          <a:xfrm>
            <a:off x="933797" y="839579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4B7F79-1132-494B-B563-AD3B143844C7}"/>
              </a:ext>
            </a:extLst>
          </p:cNvPr>
          <p:cNvCxnSpPr/>
          <p:nvPr/>
        </p:nvCxnSpPr>
        <p:spPr>
          <a:xfrm>
            <a:off x="2896523" y="839579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223ED7-FF7A-654A-9B2E-3DBDA5091A73}"/>
              </a:ext>
            </a:extLst>
          </p:cNvPr>
          <p:cNvCxnSpPr/>
          <p:nvPr/>
        </p:nvCxnSpPr>
        <p:spPr>
          <a:xfrm>
            <a:off x="4884014" y="839931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5D4A63-6028-DD4A-AA19-D2F00FBB1892}"/>
              </a:ext>
            </a:extLst>
          </p:cNvPr>
          <p:cNvCxnSpPr/>
          <p:nvPr/>
        </p:nvCxnSpPr>
        <p:spPr>
          <a:xfrm>
            <a:off x="11238809" y="839579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B804D2D-5705-FB42-B5AC-CDDD0575954A}"/>
              </a:ext>
            </a:extLst>
          </p:cNvPr>
          <p:cNvSpPr txBox="1"/>
          <p:nvPr/>
        </p:nvSpPr>
        <p:spPr>
          <a:xfrm>
            <a:off x="633073" y="57391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1988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D5854-9EBC-C240-ABB5-F4CB3A547DA5}"/>
              </a:ext>
            </a:extLst>
          </p:cNvPr>
          <p:cNvSpPr txBox="1"/>
          <p:nvPr/>
        </p:nvSpPr>
        <p:spPr>
          <a:xfrm>
            <a:off x="2600031" y="57391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1994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E6DE5-C52C-F248-8F7A-C1A4A49CF92E}"/>
              </a:ext>
            </a:extLst>
          </p:cNvPr>
          <p:cNvSpPr txBox="1"/>
          <p:nvPr/>
        </p:nvSpPr>
        <p:spPr>
          <a:xfrm>
            <a:off x="10963479" y="57391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FE482EC-C92F-5D49-AB63-FAEBB3DC6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4" y="2001087"/>
            <a:ext cx="1785569" cy="21802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8DC520-F6E4-3542-BF3A-9770F77E5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281" y="2008017"/>
            <a:ext cx="1785569" cy="21802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F2509B-AFA2-B84F-8BA2-FA31DFFA3038}"/>
                  </a:ext>
                </a:extLst>
              </p:cNvPr>
              <p:cNvSpPr txBox="1"/>
              <p:nvPr/>
            </p:nvSpPr>
            <p:spPr>
              <a:xfrm>
                <a:off x="4136446" y="2875751"/>
                <a:ext cx="1701171" cy="430887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F2509B-AFA2-B84F-8BA2-FA31DFFA3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446" y="2875751"/>
                <a:ext cx="1701171" cy="430887"/>
              </a:xfrm>
              <a:prstGeom prst="rect">
                <a:avLst/>
              </a:prstGeom>
              <a:blipFill>
                <a:blip r:embed="rId4"/>
                <a:stretch>
                  <a:fillRect l="-4412" r="-2206" b="-2778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82E0E738-3E64-DA46-AD84-CFE818755505}"/>
              </a:ext>
            </a:extLst>
          </p:cNvPr>
          <p:cNvSpPr txBox="1"/>
          <p:nvPr/>
        </p:nvSpPr>
        <p:spPr>
          <a:xfrm>
            <a:off x="0" y="1127077"/>
            <a:ext cx="1841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Congestion Avoidance </a:t>
            </a:r>
          </a:p>
          <a:p>
            <a:pPr algn="ctr"/>
            <a:r>
              <a:rPr lang="en-US" sz="1400" dirty="0"/>
              <a:t>and Control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VJ &amp; MK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4B1C60-DD5A-3F4C-A41D-EBA3CBE0BF52}"/>
              </a:ext>
            </a:extLst>
          </p:cNvPr>
          <p:cNvSpPr txBox="1"/>
          <p:nvPr/>
        </p:nvSpPr>
        <p:spPr>
          <a:xfrm>
            <a:off x="2128204" y="1138904"/>
            <a:ext cx="153663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High Performance </a:t>
            </a:r>
          </a:p>
          <a:p>
            <a:pPr algn="ctr"/>
            <a:r>
              <a:rPr lang="en-US" sz="1400" dirty="0"/>
              <a:t>TCP in ANSNET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CV &amp; 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2F40AE-B38B-A94D-B5DC-014B31140FFC}"/>
              </a:ext>
            </a:extLst>
          </p:cNvPr>
          <p:cNvGrpSpPr/>
          <p:nvPr/>
        </p:nvGrpSpPr>
        <p:grpSpPr>
          <a:xfrm>
            <a:off x="3995894" y="574271"/>
            <a:ext cx="1841723" cy="3613963"/>
            <a:chOff x="3995894" y="574271"/>
            <a:chExt cx="1841723" cy="36139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401C41-4E6E-7D48-AE10-1280C99470B5}"/>
                </a:ext>
              </a:extLst>
            </p:cNvPr>
            <p:cNvSpPr txBox="1"/>
            <p:nvPr/>
          </p:nvSpPr>
          <p:spPr>
            <a:xfrm>
              <a:off x="4591754" y="574271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2004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2081150-3665-6F4D-8042-71EF8B85E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5894" y="2023400"/>
              <a:ext cx="1841723" cy="216483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1B9E063-6F9F-8242-B589-E037D36A15EE}"/>
                </a:ext>
              </a:extLst>
            </p:cNvPr>
            <p:cNvSpPr txBox="1"/>
            <p:nvPr/>
          </p:nvSpPr>
          <p:spPr>
            <a:xfrm>
              <a:off x="4325238" y="1138904"/>
              <a:ext cx="1134477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Sizing Router</a:t>
              </a:r>
            </a:p>
            <a:p>
              <a:pPr algn="ctr"/>
              <a:r>
                <a:rPr lang="en-US" sz="1400" dirty="0"/>
                <a:t>Buffers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GA, IK, NM</a:t>
              </a:r>
            </a:p>
          </p:txBody>
        </p:sp>
      </p:grpSp>
      <p:sp>
        <p:nvSpPr>
          <p:cNvPr id="62" name="Freeform 61">
            <a:extLst>
              <a:ext uri="{FF2B5EF4-FFF2-40B4-BE49-F238E27FC236}">
                <a16:creationId xmlns:a16="http://schemas.microsoft.com/office/drawing/2014/main" id="{2E0B94CA-7B9F-9A45-A203-70FE1BA5B10B}"/>
              </a:ext>
            </a:extLst>
          </p:cNvPr>
          <p:cNvSpPr/>
          <p:nvPr/>
        </p:nvSpPr>
        <p:spPr>
          <a:xfrm>
            <a:off x="3110846" y="4879567"/>
            <a:ext cx="672662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4B8D0A2-FAE4-2E40-8C0B-C6CD3ECEC9C7}"/>
              </a:ext>
            </a:extLst>
          </p:cNvPr>
          <p:cNvCxnSpPr/>
          <p:nvPr/>
        </p:nvCxnSpPr>
        <p:spPr>
          <a:xfrm>
            <a:off x="3597391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19BEAAE-4538-3A40-B850-B10E6C2B67A4}"/>
              </a:ext>
            </a:extLst>
          </p:cNvPr>
          <p:cNvCxnSpPr/>
          <p:nvPr/>
        </p:nvCxnSpPr>
        <p:spPr>
          <a:xfrm>
            <a:off x="3339887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E3F4425-20D8-C04E-A596-B0DA2BFFA7F6}"/>
              </a:ext>
            </a:extLst>
          </p:cNvPr>
          <p:cNvCxnSpPr/>
          <p:nvPr/>
        </p:nvCxnSpPr>
        <p:spPr>
          <a:xfrm>
            <a:off x="3783508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8FFCF9B-B3BF-D943-B05A-4349AB1DDC1C}"/>
              </a:ext>
            </a:extLst>
          </p:cNvPr>
          <p:cNvCxnSpPr/>
          <p:nvPr/>
        </p:nvCxnSpPr>
        <p:spPr>
          <a:xfrm>
            <a:off x="2028281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1">
            <a:extLst>
              <a:ext uri="{FF2B5EF4-FFF2-40B4-BE49-F238E27FC236}">
                <a16:creationId xmlns:a16="http://schemas.microsoft.com/office/drawing/2014/main" id="{E279E3C7-4A35-3549-A307-CA8EB2C713E7}"/>
              </a:ext>
            </a:extLst>
          </p:cNvPr>
          <p:cNvGrpSpPr>
            <a:grpSpLocks/>
          </p:cNvGrpSpPr>
          <p:nvPr/>
        </p:nvGrpSpPr>
        <p:grpSpPr bwMode="auto">
          <a:xfrm>
            <a:off x="761970" y="4576254"/>
            <a:ext cx="1371600" cy="1356360"/>
            <a:chOff x="457200" y="1828801"/>
            <a:chExt cx="1143000" cy="1130300"/>
          </a:xfrm>
        </p:grpSpPr>
        <p:pic>
          <p:nvPicPr>
            <p:cNvPr id="91" name="Picture 45">
              <a:extLst>
                <a:ext uri="{FF2B5EF4-FFF2-40B4-BE49-F238E27FC236}">
                  <a16:creationId xmlns:a16="http://schemas.microsoft.com/office/drawing/2014/main" id="{223C3C56-906B-2843-A4BE-8BC10D1B3F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28801"/>
              <a:ext cx="1143000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FB7993E-7B89-504F-A588-573CC4120564}"/>
                </a:ext>
              </a:extLst>
            </p:cNvPr>
            <p:cNvSpPr txBox="1"/>
            <p:nvPr/>
          </p:nvSpPr>
          <p:spPr>
            <a:xfrm>
              <a:off x="1008063" y="2049462"/>
              <a:ext cx="331555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80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A</a:t>
              </a:r>
            </a:p>
          </p:txBody>
        </p:sp>
      </p:grpSp>
      <p:grpSp>
        <p:nvGrpSpPr>
          <p:cNvPr id="73" name="Group 51">
            <a:extLst>
              <a:ext uri="{FF2B5EF4-FFF2-40B4-BE49-F238E27FC236}">
                <a16:creationId xmlns:a16="http://schemas.microsoft.com/office/drawing/2014/main" id="{3986E619-5D26-F243-A3CD-53D5A5AE90E8}"/>
              </a:ext>
            </a:extLst>
          </p:cNvPr>
          <p:cNvGrpSpPr>
            <a:grpSpLocks/>
          </p:cNvGrpSpPr>
          <p:nvPr/>
        </p:nvGrpSpPr>
        <p:grpSpPr bwMode="auto">
          <a:xfrm>
            <a:off x="9896538" y="4585064"/>
            <a:ext cx="1371600" cy="1356360"/>
            <a:chOff x="457199" y="1828801"/>
            <a:chExt cx="1142999" cy="1130300"/>
          </a:xfrm>
        </p:grpSpPr>
        <p:pic>
          <p:nvPicPr>
            <p:cNvPr id="89" name="Picture 52">
              <a:extLst>
                <a:ext uri="{FF2B5EF4-FFF2-40B4-BE49-F238E27FC236}">
                  <a16:creationId xmlns:a16="http://schemas.microsoft.com/office/drawing/2014/main" id="{7F0A89BB-0D14-F04D-B8F6-5227852C3DD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1828801"/>
              <a:ext cx="1142999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57C0C6E-8C4D-EB47-9646-6A0A1910C8C8}"/>
                </a:ext>
              </a:extLst>
            </p:cNvPr>
            <p:cNvSpPr txBox="1"/>
            <p:nvPr/>
          </p:nvSpPr>
          <p:spPr>
            <a:xfrm>
              <a:off x="1008063" y="2049462"/>
              <a:ext cx="320868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80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B</a:t>
              </a:r>
            </a:p>
          </p:txBody>
        </p:sp>
      </p:grpSp>
      <p:sp>
        <p:nvSpPr>
          <p:cNvPr id="74" name="Freeform 73">
            <a:extLst>
              <a:ext uri="{FF2B5EF4-FFF2-40B4-BE49-F238E27FC236}">
                <a16:creationId xmlns:a16="http://schemas.microsoft.com/office/drawing/2014/main" id="{4CB8A2D3-35ED-DD44-B52E-01BD41E89375}"/>
              </a:ext>
            </a:extLst>
          </p:cNvPr>
          <p:cNvSpPr/>
          <p:nvPr/>
        </p:nvSpPr>
        <p:spPr>
          <a:xfrm>
            <a:off x="4831036" y="4879567"/>
            <a:ext cx="707070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4046AE-FBC2-3349-8004-AB3D5FBC2E3A}"/>
              </a:ext>
            </a:extLst>
          </p:cNvPr>
          <p:cNvCxnSpPr/>
          <p:nvPr/>
        </p:nvCxnSpPr>
        <p:spPr>
          <a:xfrm>
            <a:off x="5351989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681C316-DE2F-EF43-B761-578A98D59B4B}"/>
              </a:ext>
            </a:extLst>
          </p:cNvPr>
          <p:cNvCxnSpPr/>
          <p:nvPr/>
        </p:nvCxnSpPr>
        <p:spPr>
          <a:xfrm>
            <a:off x="5094485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426560B-229C-E049-A304-103AFB58E81B}"/>
              </a:ext>
            </a:extLst>
          </p:cNvPr>
          <p:cNvCxnSpPr/>
          <p:nvPr/>
        </p:nvCxnSpPr>
        <p:spPr>
          <a:xfrm>
            <a:off x="5538106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562C7DF-330F-BB41-BCC3-073A8F345A96}"/>
              </a:ext>
            </a:extLst>
          </p:cNvPr>
          <p:cNvSpPr txBox="1"/>
          <p:nvPr/>
        </p:nvSpPr>
        <p:spPr>
          <a:xfrm>
            <a:off x="5891044" y="48440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B4643574-48A7-3B4F-9107-66350E12593F}"/>
              </a:ext>
            </a:extLst>
          </p:cNvPr>
          <p:cNvSpPr/>
          <p:nvPr/>
        </p:nvSpPr>
        <p:spPr>
          <a:xfrm>
            <a:off x="6598114" y="4879567"/>
            <a:ext cx="672662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ED161D8-A534-2A4C-9DE3-3F280F76AF26}"/>
              </a:ext>
            </a:extLst>
          </p:cNvPr>
          <p:cNvCxnSpPr/>
          <p:nvPr/>
        </p:nvCxnSpPr>
        <p:spPr>
          <a:xfrm>
            <a:off x="7084659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2348F5-6364-C145-9A29-B618755A0E0A}"/>
              </a:ext>
            </a:extLst>
          </p:cNvPr>
          <p:cNvCxnSpPr/>
          <p:nvPr/>
        </p:nvCxnSpPr>
        <p:spPr>
          <a:xfrm>
            <a:off x="6827155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FEE7C85-A55F-2E4E-BAA1-738756B0AE7B}"/>
              </a:ext>
            </a:extLst>
          </p:cNvPr>
          <p:cNvCxnSpPr/>
          <p:nvPr/>
        </p:nvCxnSpPr>
        <p:spPr>
          <a:xfrm>
            <a:off x="7270776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82">
            <a:extLst>
              <a:ext uri="{FF2B5EF4-FFF2-40B4-BE49-F238E27FC236}">
                <a16:creationId xmlns:a16="http://schemas.microsoft.com/office/drawing/2014/main" id="{4425563B-E849-F349-8185-F594DB4E3010}"/>
              </a:ext>
            </a:extLst>
          </p:cNvPr>
          <p:cNvSpPr/>
          <p:nvPr/>
        </p:nvSpPr>
        <p:spPr>
          <a:xfrm>
            <a:off x="8330784" y="4879567"/>
            <a:ext cx="672662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046A1A9-8CF4-AC43-A8B6-11DE7F0B9D87}"/>
              </a:ext>
            </a:extLst>
          </p:cNvPr>
          <p:cNvCxnSpPr/>
          <p:nvPr/>
        </p:nvCxnSpPr>
        <p:spPr>
          <a:xfrm>
            <a:off x="8817329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808829D-8986-5D4B-83CE-9AC3CFFE85A2}"/>
              </a:ext>
            </a:extLst>
          </p:cNvPr>
          <p:cNvCxnSpPr/>
          <p:nvPr/>
        </p:nvCxnSpPr>
        <p:spPr>
          <a:xfrm>
            <a:off x="8559825" y="4995264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B0C7B12-EEFE-7C4A-9815-8E897E20D260}"/>
              </a:ext>
            </a:extLst>
          </p:cNvPr>
          <p:cNvCxnSpPr/>
          <p:nvPr/>
        </p:nvCxnSpPr>
        <p:spPr>
          <a:xfrm>
            <a:off x="9003446" y="5186691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3185892-966A-2A49-B66C-276D2DDDB4F6}"/>
              </a:ext>
            </a:extLst>
          </p:cNvPr>
          <p:cNvCxnSpPr>
            <a:cxnSpLocks/>
          </p:cNvCxnSpPr>
          <p:nvPr/>
        </p:nvCxnSpPr>
        <p:spPr>
          <a:xfrm>
            <a:off x="4831036" y="4752106"/>
            <a:ext cx="70707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60235D6-D393-A04D-B906-1775E8BBC877}"/>
              </a:ext>
            </a:extLst>
          </p:cNvPr>
          <p:cNvGrpSpPr/>
          <p:nvPr/>
        </p:nvGrpSpPr>
        <p:grpSpPr>
          <a:xfrm>
            <a:off x="1841723" y="5882660"/>
            <a:ext cx="8335735" cy="677363"/>
            <a:chOff x="1841723" y="5882660"/>
            <a:chExt cx="8335735" cy="677363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CDA7857-B8E6-5C45-BDFA-F93F92DF5BB2}"/>
                </a:ext>
              </a:extLst>
            </p:cNvPr>
            <p:cNvSpPr/>
            <p:nvPr/>
          </p:nvSpPr>
          <p:spPr>
            <a:xfrm>
              <a:off x="1841723" y="5882660"/>
              <a:ext cx="8335735" cy="677363"/>
            </a:xfrm>
            <a:custGeom>
              <a:avLst/>
              <a:gdLst>
                <a:gd name="connsiteX0" fmla="*/ 0 w 8335735"/>
                <a:gd name="connsiteY0" fmla="*/ 8164 h 1102178"/>
                <a:gd name="connsiteX1" fmla="*/ 334735 w 8335735"/>
                <a:gd name="connsiteY1" fmla="*/ 8164 h 1102178"/>
                <a:gd name="connsiteX2" fmla="*/ 547007 w 8335735"/>
                <a:gd name="connsiteY2" fmla="*/ 0 h 1102178"/>
                <a:gd name="connsiteX3" fmla="*/ 1371600 w 8335735"/>
                <a:gd name="connsiteY3" fmla="*/ 0 h 1102178"/>
                <a:gd name="connsiteX4" fmla="*/ 1453242 w 8335735"/>
                <a:gd name="connsiteY4" fmla="*/ 8164 h 1102178"/>
                <a:gd name="connsiteX5" fmla="*/ 2424792 w 8335735"/>
                <a:gd name="connsiteY5" fmla="*/ 24493 h 1102178"/>
                <a:gd name="connsiteX6" fmla="*/ 2873828 w 8335735"/>
                <a:gd name="connsiteY6" fmla="*/ 40821 h 1102178"/>
                <a:gd name="connsiteX7" fmla="*/ 3429000 w 8335735"/>
                <a:gd name="connsiteY7" fmla="*/ 48986 h 1102178"/>
                <a:gd name="connsiteX8" fmla="*/ 3812721 w 8335735"/>
                <a:gd name="connsiteY8" fmla="*/ 57150 h 1102178"/>
                <a:gd name="connsiteX9" fmla="*/ 4718957 w 8335735"/>
                <a:gd name="connsiteY9" fmla="*/ 73478 h 1102178"/>
                <a:gd name="connsiteX10" fmla="*/ 5241471 w 8335735"/>
                <a:gd name="connsiteY10" fmla="*/ 89807 h 1102178"/>
                <a:gd name="connsiteX11" fmla="*/ 5380264 w 8335735"/>
                <a:gd name="connsiteY11" fmla="*/ 97971 h 1102178"/>
                <a:gd name="connsiteX12" fmla="*/ 5568042 w 8335735"/>
                <a:gd name="connsiteY12" fmla="*/ 114300 h 1102178"/>
                <a:gd name="connsiteX13" fmla="*/ 5763985 w 8335735"/>
                <a:gd name="connsiteY13" fmla="*/ 122464 h 1102178"/>
                <a:gd name="connsiteX14" fmla="*/ 5804807 w 8335735"/>
                <a:gd name="connsiteY14" fmla="*/ 130628 h 1102178"/>
                <a:gd name="connsiteX15" fmla="*/ 5878285 w 8335735"/>
                <a:gd name="connsiteY15" fmla="*/ 138793 h 1102178"/>
                <a:gd name="connsiteX16" fmla="*/ 5943600 w 8335735"/>
                <a:gd name="connsiteY16" fmla="*/ 146957 h 1102178"/>
                <a:gd name="connsiteX17" fmla="*/ 6000750 w 8335735"/>
                <a:gd name="connsiteY17" fmla="*/ 155121 h 1102178"/>
                <a:gd name="connsiteX18" fmla="*/ 6098721 w 8335735"/>
                <a:gd name="connsiteY18" fmla="*/ 163286 h 1102178"/>
                <a:gd name="connsiteX19" fmla="*/ 6147707 w 8335735"/>
                <a:gd name="connsiteY19" fmla="*/ 171450 h 1102178"/>
                <a:gd name="connsiteX20" fmla="*/ 6245678 w 8335735"/>
                <a:gd name="connsiteY20" fmla="*/ 179614 h 1102178"/>
                <a:gd name="connsiteX21" fmla="*/ 6310992 w 8335735"/>
                <a:gd name="connsiteY21" fmla="*/ 187778 h 1102178"/>
                <a:gd name="connsiteX22" fmla="*/ 6384471 w 8335735"/>
                <a:gd name="connsiteY22" fmla="*/ 195943 h 1102178"/>
                <a:gd name="connsiteX23" fmla="*/ 6466114 w 8335735"/>
                <a:gd name="connsiteY23" fmla="*/ 204107 h 1102178"/>
                <a:gd name="connsiteX24" fmla="*/ 6588578 w 8335735"/>
                <a:gd name="connsiteY24" fmla="*/ 220436 h 1102178"/>
                <a:gd name="connsiteX25" fmla="*/ 6743700 w 8335735"/>
                <a:gd name="connsiteY25" fmla="*/ 228600 h 1102178"/>
                <a:gd name="connsiteX26" fmla="*/ 6809014 w 8335735"/>
                <a:gd name="connsiteY26" fmla="*/ 236764 h 1102178"/>
                <a:gd name="connsiteX27" fmla="*/ 6898821 w 8335735"/>
                <a:gd name="connsiteY27" fmla="*/ 244928 h 1102178"/>
                <a:gd name="connsiteX28" fmla="*/ 6996792 w 8335735"/>
                <a:gd name="connsiteY28" fmla="*/ 261257 h 1102178"/>
                <a:gd name="connsiteX29" fmla="*/ 7086600 w 8335735"/>
                <a:gd name="connsiteY29" fmla="*/ 269421 h 1102178"/>
                <a:gd name="connsiteX30" fmla="*/ 7143750 w 8335735"/>
                <a:gd name="connsiteY30" fmla="*/ 277586 h 1102178"/>
                <a:gd name="connsiteX31" fmla="*/ 7225392 w 8335735"/>
                <a:gd name="connsiteY31" fmla="*/ 285750 h 1102178"/>
                <a:gd name="connsiteX32" fmla="*/ 7298871 w 8335735"/>
                <a:gd name="connsiteY32" fmla="*/ 293914 h 1102178"/>
                <a:gd name="connsiteX33" fmla="*/ 7429500 w 8335735"/>
                <a:gd name="connsiteY33" fmla="*/ 318407 h 1102178"/>
                <a:gd name="connsiteX34" fmla="*/ 7470321 w 8335735"/>
                <a:gd name="connsiteY34" fmla="*/ 326571 h 1102178"/>
                <a:gd name="connsiteX35" fmla="*/ 7527471 w 8335735"/>
                <a:gd name="connsiteY35" fmla="*/ 334736 h 1102178"/>
                <a:gd name="connsiteX36" fmla="*/ 7584621 w 8335735"/>
                <a:gd name="connsiteY36" fmla="*/ 351064 h 1102178"/>
                <a:gd name="connsiteX37" fmla="*/ 7698921 w 8335735"/>
                <a:gd name="connsiteY37" fmla="*/ 375557 h 1102178"/>
                <a:gd name="connsiteX38" fmla="*/ 7813221 w 8335735"/>
                <a:gd name="connsiteY38" fmla="*/ 400050 h 1102178"/>
                <a:gd name="connsiteX39" fmla="*/ 7862207 w 8335735"/>
                <a:gd name="connsiteY39" fmla="*/ 416378 h 1102178"/>
                <a:gd name="connsiteX40" fmla="*/ 7894864 w 8335735"/>
                <a:gd name="connsiteY40" fmla="*/ 424543 h 1102178"/>
                <a:gd name="connsiteX41" fmla="*/ 7943850 w 8335735"/>
                <a:gd name="connsiteY41" fmla="*/ 440871 h 1102178"/>
                <a:gd name="connsiteX42" fmla="*/ 7992835 w 8335735"/>
                <a:gd name="connsiteY42" fmla="*/ 449036 h 1102178"/>
                <a:gd name="connsiteX43" fmla="*/ 8082642 w 8335735"/>
                <a:gd name="connsiteY43" fmla="*/ 481693 h 1102178"/>
                <a:gd name="connsiteX44" fmla="*/ 8172450 w 8335735"/>
                <a:gd name="connsiteY44" fmla="*/ 514350 h 1102178"/>
                <a:gd name="connsiteX45" fmla="*/ 8205107 w 8335735"/>
                <a:gd name="connsiteY45" fmla="*/ 530678 h 1102178"/>
                <a:gd name="connsiteX46" fmla="*/ 8229600 w 8335735"/>
                <a:gd name="connsiteY46" fmla="*/ 538843 h 1102178"/>
                <a:gd name="connsiteX47" fmla="*/ 8294914 w 8335735"/>
                <a:gd name="connsiteY47" fmla="*/ 595993 h 1102178"/>
                <a:gd name="connsiteX48" fmla="*/ 8311242 w 8335735"/>
                <a:gd name="connsiteY48" fmla="*/ 628650 h 1102178"/>
                <a:gd name="connsiteX49" fmla="*/ 8319407 w 8335735"/>
                <a:gd name="connsiteY49" fmla="*/ 661307 h 1102178"/>
                <a:gd name="connsiteX50" fmla="*/ 8335735 w 8335735"/>
                <a:gd name="connsiteY50" fmla="*/ 726621 h 1102178"/>
                <a:gd name="connsiteX51" fmla="*/ 8327571 w 8335735"/>
                <a:gd name="connsiteY51" fmla="*/ 751114 h 1102178"/>
                <a:gd name="connsiteX52" fmla="*/ 8319407 w 8335735"/>
                <a:gd name="connsiteY52" fmla="*/ 791936 h 1102178"/>
                <a:gd name="connsiteX53" fmla="*/ 8180614 w 8335735"/>
                <a:gd name="connsiteY53" fmla="*/ 881743 h 1102178"/>
                <a:gd name="connsiteX54" fmla="*/ 8115300 w 8335735"/>
                <a:gd name="connsiteY54" fmla="*/ 898071 h 1102178"/>
                <a:gd name="connsiteX55" fmla="*/ 7976507 w 8335735"/>
                <a:gd name="connsiteY55" fmla="*/ 922564 h 1102178"/>
                <a:gd name="connsiteX56" fmla="*/ 7625442 w 8335735"/>
                <a:gd name="connsiteY56" fmla="*/ 971550 h 1102178"/>
                <a:gd name="connsiteX57" fmla="*/ 7045778 w 8335735"/>
                <a:gd name="connsiteY57" fmla="*/ 1004207 h 1102178"/>
                <a:gd name="connsiteX58" fmla="*/ 6776357 w 8335735"/>
                <a:gd name="connsiteY58" fmla="*/ 1028700 h 1102178"/>
                <a:gd name="connsiteX59" fmla="*/ 6441621 w 8335735"/>
                <a:gd name="connsiteY59" fmla="*/ 1045028 h 1102178"/>
                <a:gd name="connsiteX60" fmla="*/ 6278335 w 8335735"/>
                <a:gd name="connsiteY60" fmla="*/ 1053193 h 1102178"/>
                <a:gd name="connsiteX61" fmla="*/ 5861957 w 8335735"/>
                <a:gd name="connsiteY61" fmla="*/ 1077686 h 1102178"/>
                <a:gd name="connsiteX62" fmla="*/ 5706835 w 8335735"/>
                <a:gd name="connsiteY62" fmla="*/ 1085850 h 1102178"/>
                <a:gd name="connsiteX63" fmla="*/ 5314950 w 8335735"/>
                <a:gd name="connsiteY63" fmla="*/ 1102178 h 1102178"/>
                <a:gd name="connsiteX64" fmla="*/ 3184071 w 8335735"/>
                <a:gd name="connsiteY64" fmla="*/ 1094014 h 1102178"/>
                <a:gd name="connsiteX65" fmla="*/ 2759528 w 8335735"/>
                <a:gd name="connsiteY65" fmla="*/ 1085850 h 1102178"/>
                <a:gd name="connsiteX66" fmla="*/ 2677885 w 8335735"/>
                <a:gd name="connsiteY66" fmla="*/ 1077686 h 1102178"/>
                <a:gd name="connsiteX67" fmla="*/ 2457450 w 8335735"/>
                <a:gd name="connsiteY67" fmla="*/ 1069521 h 1102178"/>
                <a:gd name="connsiteX68" fmla="*/ 1983921 w 8335735"/>
                <a:gd name="connsiteY68" fmla="*/ 1053193 h 1102178"/>
                <a:gd name="connsiteX69" fmla="*/ 1755321 w 8335735"/>
                <a:gd name="connsiteY69" fmla="*/ 1036864 h 1102178"/>
                <a:gd name="connsiteX70" fmla="*/ 1436914 w 8335735"/>
                <a:gd name="connsiteY70" fmla="*/ 1020536 h 1102178"/>
                <a:gd name="connsiteX71" fmla="*/ 1175657 w 8335735"/>
                <a:gd name="connsiteY71" fmla="*/ 1004207 h 1102178"/>
                <a:gd name="connsiteX72" fmla="*/ 987878 w 8335735"/>
                <a:gd name="connsiteY72" fmla="*/ 987878 h 1102178"/>
                <a:gd name="connsiteX73" fmla="*/ 661307 w 8335735"/>
                <a:gd name="connsiteY73" fmla="*/ 971550 h 1102178"/>
                <a:gd name="connsiteX74" fmla="*/ 571500 w 8335735"/>
                <a:gd name="connsiteY74" fmla="*/ 963386 h 1102178"/>
                <a:gd name="connsiteX75" fmla="*/ 514350 w 8335735"/>
                <a:gd name="connsiteY75" fmla="*/ 955221 h 1102178"/>
                <a:gd name="connsiteX76" fmla="*/ 253092 w 8335735"/>
                <a:gd name="connsiteY76" fmla="*/ 938893 h 1102178"/>
                <a:gd name="connsiteX77" fmla="*/ 24492 w 8335735"/>
                <a:gd name="connsiteY77" fmla="*/ 938893 h 110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8335735" h="1102178">
                  <a:moveTo>
                    <a:pt x="0" y="8164"/>
                  </a:moveTo>
                  <a:cubicBezTo>
                    <a:pt x="141868" y="31808"/>
                    <a:pt x="38827" y="17866"/>
                    <a:pt x="334735" y="8164"/>
                  </a:cubicBezTo>
                  <a:lnTo>
                    <a:pt x="547007" y="0"/>
                  </a:lnTo>
                  <a:cubicBezTo>
                    <a:pt x="869300" y="40285"/>
                    <a:pt x="523180" y="0"/>
                    <a:pt x="1371600" y="0"/>
                  </a:cubicBezTo>
                  <a:cubicBezTo>
                    <a:pt x="1398950" y="0"/>
                    <a:pt x="1425907" y="7253"/>
                    <a:pt x="1453242" y="8164"/>
                  </a:cubicBezTo>
                  <a:cubicBezTo>
                    <a:pt x="1627409" y="13969"/>
                    <a:pt x="2307411" y="22792"/>
                    <a:pt x="2424792" y="24493"/>
                  </a:cubicBezTo>
                  <a:lnTo>
                    <a:pt x="2873828" y="40821"/>
                  </a:lnTo>
                  <a:lnTo>
                    <a:pt x="3429000" y="48986"/>
                  </a:lnTo>
                  <a:lnTo>
                    <a:pt x="3812721" y="57150"/>
                  </a:lnTo>
                  <a:cubicBezTo>
                    <a:pt x="4368789" y="66575"/>
                    <a:pt x="4273855" y="60638"/>
                    <a:pt x="4718957" y="73478"/>
                  </a:cubicBezTo>
                  <a:cubicBezTo>
                    <a:pt x="4893141" y="78503"/>
                    <a:pt x="5067515" y="79575"/>
                    <a:pt x="5241471" y="89807"/>
                  </a:cubicBezTo>
                  <a:lnTo>
                    <a:pt x="5380264" y="97971"/>
                  </a:lnTo>
                  <a:cubicBezTo>
                    <a:pt x="5579241" y="113277"/>
                    <a:pt x="5293482" y="99850"/>
                    <a:pt x="5568042" y="114300"/>
                  </a:cubicBezTo>
                  <a:cubicBezTo>
                    <a:pt x="5633323" y="117736"/>
                    <a:pt x="5698671" y="119743"/>
                    <a:pt x="5763985" y="122464"/>
                  </a:cubicBezTo>
                  <a:cubicBezTo>
                    <a:pt x="5777592" y="125185"/>
                    <a:pt x="5791070" y="128665"/>
                    <a:pt x="5804807" y="130628"/>
                  </a:cubicBezTo>
                  <a:cubicBezTo>
                    <a:pt x="5829203" y="134113"/>
                    <a:pt x="5853810" y="135914"/>
                    <a:pt x="5878285" y="138793"/>
                  </a:cubicBezTo>
                  <a:lnTo>
                    <a:pt x="5943600" y="146957"/>
                  </a:lnTo>
                  <a:cubicBezTo>
                    <a:pt x="5962675" y="149500"/>
                    <a:pt x="5981612" y="153106"/>
                    <a:pt x="6000750" y="155121"/>
                  </a:cubicBezTo>
                  <a:cubicBezTo>
                    <a:pt x="6033340" y="158552"/>
                    <a:pt x="6066151" y="159667"/>
                    <a:pt x="6098721" y="163286"/>
                  </a:cubicBezTo>
                  <a:cubicBezTo>
                    <a:pt x="6115174" y="165114"/>
                    <a:pt x="6131254" y="169622"/>
                    <a:pt x="6147707" y="171450"/>
                  </a:cubicBezTo>
                  <a:cubicBezTo>
                    <a:pt x="6180277" y="175069"/>
                    <a:pt x="6213070" y="176353"/>
                    <a:pt x="6245678" y="179614"/>
                  </a:cubicBezTo>
                  <a:cubicBezTo>
                    <a:pt x="6267510" y="181797"/>
                    <a:pt x="6289202" y="185214"/>
                    <a:pt x="6310992" y="187778"/>
                  </a:cubicBezTo>
                  <a:lnTo>
                    <a:pt x="6384471" y="195943"/>
                  </a:lnTo>
                  <a:cubicBezTo>
                    <a:pt x="6411671" y="198806"/>
                    <a:pt x="6438975" y="200715"/>
                    <a:pt x="6466114" y="204107"/>
                  </a:cubicBezTo>
                  <a:cubicBezTo>
                    <a:pt x="6551656" y="214799"/>
                    <a:pt x="6480415" y="212710"/>
                    <a:pt x="6588578" y="220436"/>
                  </a:cubicBezTo>
                  <a:cubicBezTo>
                    <a:pt x="6640225" y="224125"/>
                    <a:pt x="6691993" y="225879"/>
                    <a:pt x="6743700" y="228600"/>
                  </a:cubicBezTo>
                  <a:lnTo>
                    <a:pt x="6809014" y="236764"/>
                  </a:lnTo>
                  <a:cubicBezTo>
                    <a:pt x="6838908" y="239911"/>
                    <a:pt x="6869014" y="241040"/>
                    <a:pt x="6898821" y="244928"/>
                  </a:cubicBezTo>
                  <a:cubicBezTo>
                    <a:pt x="6931650" y="249210"/>
                    <a:pt x="6963963" y="256975"/>
                    <a:pt x="6996792" y="261257"/>
                  </a:cubicBezTo>
                  <a:cubicBezTo>
                    <a:pt x="7026599" y="265145"/>
                    <a:pt x="7056724" y="266101"/>
                    <a:pt x="7086600" y="269421"/>
                  </a:cubicBezTo>
                  <a:cubicBezTo>
                    <a:pt x="7105726" y="271546"/>
                    <a:pt x="7124638" y="275338"/>
                    <a:pt x="7143750" y="277586"/>
                  </a:cubicBezTo>
                  <a:cubicBezTo>
                    <a:pt x="7170912" y="280782"/>
                    <a:pt x="7198193" y="282887"/>
                    <a:pt x="7225392" y="285750"/>
                  </a:cubicBezTo>
                  <a:lnTo>
                    <a:pt x="7298871" y="293914"/>
                  </a:lnTo>
                  <a:cubicBezTo>
                    <a:pt x="7436941" y="324597"/>
                    <a:pt x="7312380" y="298888"/>
                    <a:pt x="7429500" y="318407"/>
                  </a:cubicBezTo>
                  <a:cubicBezTo>
                    <a:pt x="7443188" y="320688"/>
                    <a:pt x="7456633" y="324290"/>
                    <a:pt x="7470321" y="326571"/>
                  </a:cubicBezTo>
                  <a:cubicBezTo>
                    <a:pt x="7489303" y="329735"/>
                    <a:pt x="7508655" y="330704"/>
                    <a:pt x="7527471" y="334736"/>
                  </a:cubicBezTo>
                  <a:cubicBezTo>
                    <a:pt x="7546843" y="338887"/>
                    <a:pt x="7565478" y="345959"/>
                    <a:pt x="7584621" y="351064"/>
                  </a:cubicBezTo>
                  <a:cubicBezTo>
                    <a:pt x="7800431" y="408613"/>
                    <a:pt x="7528632" y="336259"/>
                    <a:pt x="7698921" y="375557"/>
                  </a:cubicBezTo>
                  <a:cubicBezTo>
                    <a:pt x="7821860" y="403928"/>
                    <a:pt x="7690530" y="382523"/>
                    <a:pt x="7813221" y="400050"/>
                  </a:cubicBezTo>
                  <a:cubicBezTo>
                    <a:pt x="7829550" y="405493"/>
                    <a:pt x="7845721" y="411432"/>
                    <a:pt x="7862207" y="416378"/>
                  </a:cubicBezTo>
                  <a:cubicBezTo>
                    <a:pt x="7872955" y="419602"/>
                    <a:pt x="7884116" y="421319"/>
                    <a:pt x="7894864" y="424543"/>
                  </a:cubicBezTo>
                  <a:cubicBezTo>
                    <a:pt x="7911350" y="429489"/>
                    <a:pt x="7927152" y="436696"/>
                    <a:pt x="7943850" y="440871"/>
                  </a:cubicBezTo>
                  <a:cubicBezTo>
                    <a:pt x="7959909" y="444886"/>
                    <a:pt x="7976776" y="445021"/>
                    <a:pt x="7992835" y="449036"/>
                  </a:cubicBezTo>
                  <a:cubicBezTo>
                    <a:pt x="8030970" y="458570"/>
                    <a:pt x="8046917" y="468702"/>
                    <a:pt x="8082642" y="481693"/>
                  </a:cubicBezTo>
                  <a:cubicBezTo>
                    <a:pt x="8132441" y="499802"/>
                    <a:pt x="8126793" y="494058"/>
                    <a:pt x="8172450" y="514350"/>
                  </a:cubicBezTo>
                  <a:cubicBezTo>
                    <a:pt x="8183572" y="519293"/>
                    <a:pt x="8193921" y="525884"/>
                    <a:pt x="8205107" y="530678"/>
                  </a:cubicBezTo>
                  <a:cubicBezTo>
                    <a:pt x="8213017" y="534068"/>
                    <a:pt x="8221903" y="534994"/>
                    <a:pt x="8229600" y="538843"/>
                  </a:cubicBezTo>
                  <a:cubicBezTo>
                    <a:pt x="8256603" y="552345"/>
                    <a:pt x="8273632" y="574711"/>
                    <a:pt x="8294914" y="595993"/>
                  </a:cubicBezTo>
                  <a:cubicBezTo>
                    <a:pt x="8300357" y="606879"/>
                    <a:pt x="8306969" y="617254"/>
                    <a:pt x="8311242" y="628650"/>
                  </a:cubicBezTo>
                  <a:cubicBezTo>
                    <a:pt x="8315182" y="639156"/>
                    <a:pt x="8316324" y="650518"/>
                    <a:pt x="8319407" y="661307"/>
                  </a:cubicBezTo>
                  <a:cubicBezTo>
                    <a:pt x="8336141" y="719873"/>
                    <a:pt x="8319141" y="643648"/>
                    <a:pt x="8335735" y="726621"/>
                  </a:cubicBezTo>
                  <a:cubicBezTo>
                    <a:pt x="8333014" y="734785"/>
                    <a:pt x="8329658" y="742765"/>
                    <a:pt x="8327571" y="751114"/>
                  </a:cubicBezTo>
                  <a:cubicBezTo>
                    <a:pt x="8324206" y="764576"/>
                    <a:pt x="8325613" y="779524"/>
                    <a:pt x="8319407" y="791936"/>
                  </a:cubicBezTo>
                  <a:cubicBezTo>
                    <a:pt x="8292361" y="846029"/>
                    <a:pt x="8233477" y="864122"/>
                    <a:pt x="8180614" y="881743"/>
                  </a:cubicBezTo>
                  <a:cubicBezTo>
                    <a:pt x="8159324" y="888839"/>
                    <a:pt x="8137306" y="893670"/>
                    <a:pt x="8115300" y="898071"/>
                  </a:cubicBezTo>
                  <a:cubicBezTo>
                    <a:pt x="8069233" y="907284"/>
                    <a:pt x="8022876" y="915016"/>
                    <a:pt x="7976507" y="922564"/>
                  </a:cubicBezTo>
                  <a:cubicBezTo>
                    <a:pt x="7903518" y="934446"/>
                    <a:pt x="7714744" y="964984"/>
                    <a:pt x="7625442" y="971550"/>
                  </a:cubicBezTo>
                  <a:cubicBezTo>
                    <a:pt x="7448876" y="984533"/>
                    <a:pt x="7232600" y="994866"/>
                    <a:pt x="7045778" y="1004207"/>
                  </a:cubicBezTo>
                  <a:cubicBezTo>
                    <a:pt x="6966256" y="1012159"/>
                    <a:pt x="6859792" y="1024065"/>
                    <a:pt x="6776357" y="1028700"/>
                  </a:cubicBezTo>
                  <a:lnTo>
                    <a:pt x="6441621" y="1045028"/>
                  </a:lnTo>
                  <a:cubicBezTo>
                    <a:pt x="6387190" y="1047705"/>
                    <a:pt x="6332693" y="1049310"/>
                    <a:pt x="6278335" y="1053193"/>
                  </a:cubicBezTo>
                  <a:cubicBezTo>
                    <a:pt x="6066944" y="1068292"/>
                    <a:pt x="6192957" y="1059954"/>
                    <a:pt x="5861957" y="1077686"/>
                  </a:cubicBezTo>
                  <a:cubicBezTo>
                    <a:pt x="5810252" y="1080456"/>
                    <a:pt x="5758587" y="1084181"/>
                    <a:pt x="5706835" y="1085850"/>
                  </a:cubicBezTo>
                  <a:cubicBezTo>
                    <a:pt x="5407422" y="1095508"/>
                    <a:pt x="5538005" y="1089058"/>
                    <a:pt x="5314950" y="1102178"/>
                  </a:cubicBezTo>
                  <a:lnTo>
                    <a:pt x="3184071" y="1094014"/>
                  </a:lnTo>
                  <a:cubicBezTo>
                    <a:pt x="3042533" y="1093110"/>
                    <a:pt x="2900995" y="1090413"/>
                    <a:pt x="2759528" y="1085850"/>
                  </a:cubicBezTo>
                  <a:cubicBezTo>
                    <a:pt x="2732192" y="1084968"/>
                    <a:pt x="2705195" y="1079162"/>
                    <a:pt x="2677885" y="1077686"/>
                  </a:cubicBezTo>
                  <a:cubicBezTo>
                    <a:pt x="2604463" y="1073717"/>
                    <a:pt x="2530933" y="1072115"/>
                    <a:pt x="2457450" y="1069521"/>
                  </a:cubicBezTo>
                  <a:cubicBezTo>
                    <a:pt x="2299611" y="1063950"/>
                    <a:pt x="2141615" y="1061955"/>
                    <a:pt x="1983921" y="1053193"/>
                  </a:cubicBezTo>
                  <a:cubicBezTo>
                    <a:pt x="1481901" y="1025301"/>
                    <a:pt x="2068495" y="1060061"/>
                    <a:pt x="1755321" y="1036864"/>
                  </a:cubicBezTo>
                  <a:cubicBezTo>
                    <a:pt x="1662539" y="1029992"/>
                    <a:pt x="1525950" y="1024583"/>
                    <a:pt x="1436914" y="1020536"/>
                  </a:cubicBezTo>
                  <a:cubicBezTo>
                    <a:pt x="1235551" y="1000398"/>
                    <a:pt x="1514259" y="1026781"/>
                    <a:pt x="1175657" y="1004207"/>
                  </a:cubicBezTo>
                  <a:cubicBezTo>
                    <a:pt x="1112967" y="1000028"/>
                    <a:pt x="1050629" y="991015"/>
                    <a:pt x="987878" y="987878"/>
                  </a:cubicBezTo>
                  <a:cubicBezTo>
                    <a:pt x="879021" y="982435"/>
                    <a:pt x="769852" y="981417"/>
                    <a:pt x="661307" y="971550"/>
                  </a:cubicBezTo>
                  <a:cubicBezTo>
                    <a:pt x="631371" y="968829"/>
                    <a:pt x="601375" y="966706"/>
                    <a:pt x="571500" y="963386"/>
                  </a:cubicBezTo>
                  <a:cubicBezTo>
                    <a:pt x="552374" y="961261"/>
                    <a:pt x="533507" y="957046"/>
                    <a:pt x="514350" y="955221"/>
                  </a:cubicBezTo>
                  <a:cubicBezTo>
                    <a:pt x="470299" y="951026"/>
                    <a:pt x="285103" y="939589"/>
                    <a:pt x="253092" y="938893"/>
                  </a:cubicBezTo>
                  <a:cubicBezTo>
                    <a:pt x="176910" y="937237"/>
                    <a:pt x="100692" y="938893"/>
                    <a:pt x="24492" y="938893"/>
                  </a:cubicBezTo>
                </a:path>
              </a:pathLst>
            </a:custGeom>
            <a:noFill/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6FB10CF5-1E3C-1B4A-BE28-7FB6A8E37BF0}"/>
                    </a:ext>
                  </a:extLst>
                </p:cNvPr>
                <p:cNvSpPr txBox="1"/>
                <p:nvPr/>
              </p:nvSpPr>
              <p:spPr>
                <a:xfrm>
                  <a:off x="5351871" y="6082841"/>
                  <a:ext cx="1512915" cy="276999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6FB10CF5-1E3C-1B4A-BE28-7FB6A8E37B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871" y="6082841"/>
                  <a:ext cx="1512915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459" t="-4167" r="-820" b="-29167"/>
                  </a:stretch>
                </a:blip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D0A1411-BD48-3946-8001-E5AB8150A619}"/>
              </a:ext>
            </a:extLst>
          </p:cNvPr>
          <p:cNvSpPr/>
          <p:nvPr/>
        </p:nvSpPr>
        <p:spPr>
          <a:xfrm>
            <a:off x="5089514" y="4738855"/>
            <a:ext cx="15902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B00B2D0-1FA6-4B43-B509-9EA6C646FDAA}"/>
              </a:ext>
            </a:extLst>
          </p:cNvPr>
          <p:cNvSpPr txBox="1"/>
          <p:nvPr/>
        </p:nvSpPr>
        <p:spPr>
          <a:xfrm>
            <a:off x="4999833" y="456744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2C2215-749D-6843-B031-8AFA03FD502B}"/>
              </a:ext>
            </a:extLst>
          </p:cNvPr>
          <p:cNvGrpSpPr/>
          <p:nvPr/>
        </p:nvGrpSpPr>
        <p:grpSpPr>
          <a:xfrm>
            <a:off x="6080104" y="578387"/>
            <a:ext cx="1685126" cy="3613963"/>
            <a:chOff x="6080104" y="578387"/>
            <a:chExt cx="1685126" cy="361396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E3C844-00E4-EF46-B490-E5E58C2BC7C9}"/>
                </a:ext>
              </a:extLst>
            </p:cNvPr>
            <p:cNvGrpSpPr/>
            <p:nvPr/>
          </p:nvGrpSpPr>
          <p:grpSpPr>
            <a:xfrm>
              <a:off x="6080104" y="578387"/>
              <a:ext cx="1685126" cy="3613963"/>
              <a:chOff x="4074192" y="574271"/>
              <a:chExt cx="1685126" cy="361396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C525FFD-60A4-974F-B341-83EBC20BA430}"/>
                  </a:ext>
                </a:extLst>
              </p:cNvPr>
              <p:cNvSpPr txBox="1"/>
              <p:nvPr/>
            </p:nvSpPr>
            <p:spPr>
              <a:xfrm>
                <a:off x="4591754" y="574271"/>
                <a:ext cx="6014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2006</a:t>
                </a: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C50BD27-748F-0D4F-9B25-20E0A8C9BC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4192" y="2023400"/>
                <a:ext cx="1685126" cy="2164834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1C47F8B-5BCE-644B-86B4-7F912056C76B}"/>
                  </a:ext>
                </a:extLst>
              </p:cNvPr>
              <p:cNvSpPr txBox="1"/>
              <p:nvPr/>
            </p:nvSpPr>
            <p:spPr>
              <a:xfrm>
                <a:off x="4141152" y="1138904"/>
                <a:ext cx="1502654" cy="692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Routers with </a:t>
                </a:r>
              </a:p>
              <a:p>
                <a:pPr algn="ctr"/>
                <a:r>
                  <a:rPr lang="en-US" sz="1400" dirty="0"/>
                  <a:t>Very Small Buffers</a:t>
                </a:r>
              </a:p>
              <a:p>
                <a:pPr algn="ctr"/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</a:rPr>
                  <a:t>ME, YG, AG, NM, TR</a:t>
                </a:r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C6FE688-DA59-2942-A9E8-4AFAFD72583B}"/>
                </a:ext>
              </a:extLst>
            </p:cNvPr>
            <p:cNvCxnSpPr/>
            <p:nvPr/>
          </p:nvCxnSpPr>
          <p:spPr>
            <a:xfrm>
              <a:off x="6895195" y="828299"/>
              <a:ext cx="0" cy="3108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EC624FF-1868-9749-BC75-AF548443B60C}"/>
              </a:ext>
            </a:extLst>
          </p:cNvPr>
          <p:cNvGrpSpPr/>
          <p:nvPr/>
        </p:nvGrpSpPr>
        <p:grpSpPr>
          <a:xfrm>
            <a:off x="7862150" y="595877"/>
            <a:ext cx="1795043" cy="3613963"/>
            <a:chOff x="6000870" y="578387"/>
            <a:chExt cx="1795043" cy="3613963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0994F78-D0D0-694D-B27A-4DBA23BF5B8E}"/>
                </a:ext>
              </a:extLst>
            </p:cNvPr>
            <p:cNvGrpSpPr/>
            <p:nvPr/>
          </p:nvGrpSpPr>
          <p:grpSpPr>
            <a:xfrm>
              <a:off x="6000870" y="578387"/>
              <a:ext cx="1795043" cy="3613963"/>
              <a:chOff x="3994958" y="574271"/>
              <a:chExt cx="1795043" cy="3613963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6D4C6D8-AFFA-E940-8006-DEA28B721557}"/>
                  </a:ext>
                </a:extLst>
              </p:cNvPr>
              <p:cNvSpPr txBox="1"/>
              <p:nvPr/>
            </p:nvSpPr>
            <p:spPr>
              <a:xfrm>
                <a:off x="4591754" y="574271"/>
                <a:ext cx="6014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2008</a:t>
                </a:r>
              </a:p>
            </p:txBody>
          </p:sp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3BEB09BC-33B2-FD4B-9480-8E0D6553B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82155" y="2023400"/>
                <a:ext cx="1669200" cy="2164834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90C188C-FDAD-FA44-A887-F117EDEDD0DC}"/>
                  </a:ext>
                </a:extLst>
              </p:cNvPr>
              <p:cNvSpPr txBox="1"/>
              <p:nvPr/>
            </p:nvSpPr>
            <p:spPr>
              <a:xfrm>
                <a:off x="3994958" y="1138904"/>
                <a:ext cx="1795043" cy="692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Experimental Study of</a:t>
                </a:r>
              </a:p>
              <a:p>
                <a:pPr algn="ctr"/>
                <a:r>
                  <a:rPr lang="en-US" sz="1400" dirty="0"/>
                  <a:t>Router Buffers</a:t>
                </a:r>
              </a:p>
              <a:p>
                <a:pPr algn="ctr"/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</a:rPr>
                  <a:t>NB, YG, MG, NM, GS</a:t>
                </a:r>
              </a:p>
            </p:txBody>
          </p:sp>
        </p:grp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2A0FDE8-140D-294D-A359-554F99BC47AD}"/>
                </a:ext>
              </a:extLst>
            </p:cNvPr>
            <p:cNvCxnSpPr/>
            <p:nvPr/>
          </p:nvCxnSpPr>
          <p:spPr>
            <a:xfrm>
              <a:off x="6895195" y="828299"/>
              <a:ext cx="0" cy="3108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3724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680E3-4CDC-844A-86FA-244A7247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Buffer Sizing Experiments Are Challenging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18B2-F4DF-8F4C-8803-BC97EAC7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76" y="1464415"/>
            <a:ext cx="10515600" cy="47400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900" dirty="0">
                <a:solidFill>
                  <a:schemeClr val="accent5"/>
                </a:solidFill>
              </a:rPr>
              <a:t>Testbed experiments:</a:t>
            </a:r>
          </a:p>
          <a:p>
            <a:r>
              <a:rPr lang="en-CA" dirty="0"/>
              <a:t>Generate realistic traffic with high accuracy</a:t>
            </a:r>
          </a:p>
          <a:p>
            <a:r>
              <a:rPr lang="en-CA" dirty="0"/>
              <a:t>Explore a very large space (load, traffic shape, …)</a:t>
            </a:r>
          </a:p>
          <a:p>
            <a:endParaRPr lang="en-CA" dirty="0"/>
          </a:p>
          <a:p>
            <a:pPr marL="0" indent="0">
              <a:buNone/>
            </a:pPr>
            <a:r>
              <a:rPr lang="en-US" sz="3900" dirty="0">
                <a:solidFill>
                  <a:schemeClr val="accent5"/>
                </a:solidFill>
              </a:rPr>
              <a:t>Real network experiments: </a:t>
            </a:r>
          </a:p>
          <a:p>
            <a:r>
              <a:rPr lang="en-CA" dirty="0"/>
              <a:t>Packet drops </a:t>
            </a:r>
            <a:r>
              <a:rPr lang="en-CA" i="1" dirty="0"/>
              <a:t>may</a:t>
            </a:r>
            <a:r>
              <a:rPr lang="en-CA" dirty="0"/>
              <a:t> violate SLAs</a:t>
            </a:r>
          </a:p>
          <a:p>
            <a:r>
              <a:rPr lang="en-CA" dirty="0"/>
              <a:t>Adjusting buffers not straight forward (device limitations)</a:t>
            </a:r>
          </a:p>
          <a:p>
            <a:endParaRPr lang="en-CA" dirty="0"/>
          </a:p>
          <a:p>
            <a:pPr marL="0" indent="0">
              <a:buNone/>
            </a:pPr>
            <a:r>
              <a:rPr lang="en-US" sz="3900" dirty="0">
                <a:solidFill>
                  <a:schemeClr val="accent5"/>
                </a:solidFill>
              </a:rPr>
              <a:t>Both:</a:t>
            </a:r>
          </a:p>
          <a:p>
            <a:r>
              <a:rPr lang="en-CA" dirty="0"/>
              <a:t>Accurate measurement of performance metrics not straight forward</a:t>
            </a:r>
          </a:p>
        </p:txBody>
      </p:sp>
    </p:spTree>
    <p:extLst>
      <p:ext uri="{BB962C8B-B14F-4D97-AF65-F5344CB8AC3E}">
        <p14:creationId xmlns:p14="http://schemas.microsoft.com/office/powerpoint/2010/main" val="4207796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Buffer Sizing Experiments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>
                <a:solidFill>
                  <a:schemeClr val="accent5"/>
                </a:solidFill>
              </a:rPr>
              <a:t>Small Buffers</a:t>
            </a:r>
          </a:p>
          <a:p>
            <a:pPr lvl="1"/>
            <a:r>
              <a:rPr lang="en-CA" dirty="0"/>
              <a:t>Stanford University dorm network</a:t>
            </a:r>
          </a:p>
          <a:p>
            <a:pPr lvl="1"/>
            <a:r>
              <a:rPr lang="en-CA" dirty="0"/>
              <a:t>University of Wisconsin</a:t>
            </a:r>
          </a:p>
          <a:p>
            <a:pPr lvl="1"/>
            <a:r>
              <a:rPr lang="en-CA" dirty="0"/>
              <a:t>Internet2</a:t>
            </a:r>
          </a:p>
          <a:p>
            <a:pPr lvl="1"/>
            <a:r>
              <a:rPr lang="en-CA" dirty="0">
                <a:solidFill>
                  <a:srgbClr val="C00000"/>
                </a:solidFill>
              </a:rPr>
              <a:t>Level 3 Communications</a:t>
            </a:r>
          </a:p>
          <a:p>
            <a:pPr lvl="1"/>
            <a:endParaRPr lang="en-CA" dirty="0"/>
          </a:p>
          <a:p>
            <a:pPr marL="0" indent="0">
              <a:buNone/>
            </a:pPr>
            <a:r>
              <a:rPr lang="en-CA" b="1" dirty="0">
                <a:solidFill>
                  <a:schemeClr val="accent5"/>
                </a:solidFill>
              </a:rPr>
              <a:t>Tiny Buffers</a:t>
            </a:r>
          </a:p>
          <a:p>
            <a:pPr lvl="1"/>
            <a:r>
              <a:rPr lang="en-CA" dirty="0"/>
              <a:t>Internet2 </a:t>
            </a:r>
          </a:p>
          <a:p>
            <a:pPr lvl="1"/>
            <a:r>
              <a:rPr lang="en-CA" dirty="0"/>
              <a:t>Sprint Advanced Technology Lab</a:t>
            </a:r>
          </a:p>
          <a:p>
            <a:pPr lvl="1"/>
            <a:r>
              <a:rPr lang="en-CA" dirty="0"/>
              <a:t>University of Toronto</a:t>
            </a:r>
          </a:p>
          <a:p>
            <a:endParaRPr lang="en-CA" dirty="0"/>
          </a:p>
          <a:p>
            <a:pPr>
              <a:buNone/>
            </a:pPr>
            <a:endParaRPr lang="en-CA" dirty="0"/>
          </a:p>
          <a:p>
            <a:endParaRPr lang="en-CA" dirty="0"/>
          </a:p>
          <a:p>
            <a:pPr lvl="1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7527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3 Communications Experiments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High link utilization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600" dirty="0"/>
              <a:t>Long duration (about two weeks)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Buffer sizes 190ms (250K packets), 10ms (10K packets), 2.5ms (2500 packets), 1ms (1000 packets)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Load balancing over 3 links (2.5 </a:t>
            </a:r>
            <a:r>
              <a:rPr lang="en-US" sz="2600" dirty="0" err="1"/>
              <a:t>Gb</a:t>
            </a:r>
            <a:r>
              <a:rPr lang="en-US" sz="2600" dirty="0"/>
              <a:t>/s each)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57600" y="4419599"/>
            <a:ext cx="1295400" cy="685800"/>
          </a:xfrm>
          <a:prstGeom prst="line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81400" y="5105399"/>
            <a:ext cx="1371600" cy="1588"/>
          </a:xfrm>
          <a:prstGeom prst="line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657600" y="5105399"/>
            <a:ext cx="1295400" cy="685800"/>
          </a:xfrm>
          <a:prstGeom prst="line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7772401" y="4648200"/>
            <a:ext cx="1295400" cy="457200"/>
          </a:xfrm>
          <a:prstGeom prst="line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7772401" y="5105400"/>
            <a:ext cx="1295400" cy="533400"/>
          </a:xfrm>
          <a:prstGeom prst="line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7658103" y="4076699"/>
            <a:ext cx="1142999" cy="914400"/>
          </a:xfrm>
          <a:prstGeom prst="line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V="1">
            <a:off x="7734301" y="5143500"/>
            <a:ext cx="1143000" cy="1066800"/>
          </a:xfrm>
          <a:prstGeom prst="line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/>
          <p:nvPr/>
        </p:nvSpPr>
        <p:spPr>
          <a:xfrm>
            <a:off x="4953000" y="4571999"/>
            <a:ext cx="2819400" cy="1066800"/>
          </a:xfrm>
          <a:prstGeom prst="arc">
            <a:avLst>
              <a:gd name="adj1" fmla="val 38526"/>
              <a:gd name="adj2" fmla="val 0"/>
            </a:avLst>
          </a:prstGeom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6" name="Straight Connector 35"/>
          <p:cNvCxnSpPr>
            <a:endCxn id="32" idx="2"/>
          </p:cNvCxnSpPr>
          <p:nvPr/>
        </p:nvCxnSpPr>
        <p:spPr>
          <a:xfrm>
            <a:off x="4953000" y="5105399"/>
            <a:ext cx="2819400" cy="1588"/>
          </a:xfrm>
          <a:prstGeom prst="line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3138" y="4800599"/>
            <a:ext cx="9826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ight Arrow 36"/>
          <p:cNvSpPr/>
          <p:nvPr/>
        </p:nvSpPr>
        <p:spPr>
          <a:xfrm>
            <a:off x="4983480" y="5012575"/>
            <a:ext cx="731520" cy="1828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ight Arrow 37"/>
          <p:cNvSpPr/>
          <p:nvPr/>
        </p:nvSpPr>
        <p:spPr>
          <a:xfrm rot="1390670">
            <a:off x="4807069" y="5295579"/>
            <a:ext cx="731520" cy="1828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ight Arrow 38"/>
          <p:cNvSpPr/>
          <p:nvPr/>
        </p:nvSpPr>
        <p:spPr>
          <a:xfrm rot="20346593">
            <a:off x="4822517" y="4715603"/>
            <a:ext cx="731520" cy="1828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3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4800599"/>
            <a:ext cx="9826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91200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0275"/>
            <a:ext cx="10515600" cy="1325563"/>
          </a:xfrm>
        </p:spPr>
        <p:txBody>
          <a:bodyPr/>
          <a:lstStyle/>
          <a:p>
            <a:r>
              <a:rPr lang="en-US" b="1" dirty="0"/>
              <a:t>Drop vs. Load, Buffer = 190ms, 10ms</a:t>
            </a:r>
          </a:p>
        </p:txBody>
      </p:sp>
      <p:pic>
        <p:nvPicPr>
          <p:cNvPr id="236557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4153" y="973110"/>
            <a:ext cx="6883694" cy="5334000"/>
          </a:xfrm>
        </p:spPr>
      </p:pic>
      <p:grpSp>
        <p:nvGrpSpPr>
          <p:cNvPr id="18" name="Group 17"/>
          <p:cNvGrpSpPr/>
          <p:nvPr/>
        </p:nvGrpSpPr>
        <p:grpSpPr>
          <a:xfrm>
            <a:off x="6248401" y="3886201"/>
            <a:ext cx="2743199" cy="1440081"/>
            <a:chOff x="4724400" y="3886200"/>
            <a:chExt cx="2743199" cy="1440081"/>
          </a:xfrm>
        </p:grpSpPr>
        <p:cxnSp>
          <p:nvCxnSpPr>
            <p:cNvPr id="13" name="Straight Connector 12"/>
            <p:cNvCxnSpPr/>
            <p:nvPr/>
          </p:nvCxnSpPr>
          <p:spPr>
            <a:xfrm rot="5400000">
              <a:off x="7238999" y="5097681"/>
              <a:ext cx="456406" cy="794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724400" y="3886200"/>
              <a:ext cx="162365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chemeClr val="tx2"/>
                  </a:solidFill>
                  <a:latin typeface="+mj-lt"/>
                </a:rPr>
                <a:t>Max </a:t>
              </a:r>
              <a:r>
                <a:rPr lang="en-CA" b="1" dirty="0" err="1">
                  <a:solidFill>
                    <a:schemeClr val="tx2"/>
                  </a:solidFill>
                  <a:latin typeface="+mj-lt"/>
                </a:rPr>
                <a:t>Util</a:t>
              </a:r>
              <a:r>
                <a:rPr lang="en-CA" b="1" dirty="0">
                  <a:solidFill>
                    <a:schemeClr val="tx2"/>
                  </a:solidFill>
                  <a:latin typeface="+mj-lt"/>
                </a:rPr>
                <a:t> = 96%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324600" y="4267200"/>
              <a:ext cx="990600" cy="609600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64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0353"/>
            <a:ext cx="10515600" cy="1325563"/>
          </a:xfrm>
        </p:spPr>
        <p:txBody>
          <a:bodyPr/>
          <a:lstStyle/>
          <a:p>
            <a:r>
              <a:rPr lang="en-US" b="1" dirty="0"/>
              <a:t>Drop vs. Load, Buffer = 1ms</a:t>
            </a:r>
          </a:p>
        </p:txBody>
      </p:sp>
      <p:pic>
        <p:nvPicPr>
          <p:cNvPr id="238608" name="Picture 1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4153" y="990600"/>
            <a:ext cx="6883694" cy="5334000"/>
          </a:xfrm>
        </p:spPr>
      </p:pic>
    </p:spTree>
    <p:extLst>
      <p:ext uri="{BB962C8B-B14F-4D97-AF65-F5344CB8AC3E}">
        <p14:creationId xmlns:p14="http://schemas.microsoft.com/office/powerpoint/2010/main" val="2650661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28822"/>
            <a:ext cx="10515600" cy="1325563"/>
          </a:xfrm>
        </p:spPr>
        <p:txBody>
          <a:bodyPr/>
          <a:lstStyle/>
          <a:p>
            <a:r>
              <a:rPr lang="en-US" dirty="0"/>
              <a:t>Relative Link Utilization</a:t>
            </a:r>
          </a:p>
        </p:txBody>
      </p:sp>
      <p:pic>
        <p:nvPicPr>
          <p:cNvPr id="24167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4153" y="990600"/>
            <a:ext cx="6883694" cy="5334000"/>
          </a:xfrm>
        </p:spPr>
      </p:pic>
    </p:spTree>
    <p:extLst>
      <p:ext uri="{BB962C8B-B14F-4D97-AF65-F5344CB8AC3E}">
        <p14:creationId xmlns:p14="http://schemas.microsoft.com/office/powerpoint/2010/main" val="1504427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10295"/>
            <a:ext cx="10515600" cy="1325563"/>
          </a:xfrm>
        </p:spPr>
        <p:txBody>
          <a:bodyPr/>
          <a:lstStyle/>
          <a:p>
            <a:r>
              <a:rPr lang="en-US" b="1" dirty="0"/>
              <a:t>Relative Link Utilization</a:t>
            </a:r>
          </a:p>
        </p:txBody>
      </p:sp>
      <p:sp>
        <p:nvSpPr>
          <p:cNvPr id="287747" name="Text Box 3"/>
          <p:cNvSpPr txBox="1">
            <a:spLocks noChangeArrowheads="1"/>
          </p:cNvSpPr>
          <p:nvPr/>
        </p:nvSpPr>
        <p:spPr bwMode="auto">
          <a:xfrm>
            <a:off x="3429001" y="1002268"/>
            <a:ext cx="5000793" cy="369332"/>
          </a:xfrm>
          <a:prstGeom prst="rect">
            <a:avLst/>
          </a:prstGeom>
          <a:noFill/>
          <a:ln w="38100" algn="ctr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Load with 2.5ms buffers / load with 190ms buffers</a:t>
            </a:r>
          </a:p>
        </p:txBody>
      </p:sp>
      <p:pic>
        <p:nvPicPr>
          <p:cNvPr id="287748" name="Picture 4" descr="fig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379538"/>
            <a:ext cx="5257800" cy="2890838"/>
          </a:xfrm>
          <a:prstGeom prst="rect">
            <a:avLst/>
          </a:prstGeom>
          <a:noFill/>
        </p:spPr>
      </p:pic>
      <p:pic>
        <p:nvPicPr>
          <p:cNvPr id="287749" name="Picture 5" descr="fig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352800" y="3589338"/>
            <a:ext cx="5257800" cy="288766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8360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Buffer Sizing Experiments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>
                <a:solidFill>
                  <a:schemeClr val="accent5"/>
                </a:solidFill>
              </a:rPr>
              <a:t>Small Buffers</a:t>
            </a:r>
          </a:p>
          <a:p>
            <a:pPr lvl="1"/>
            <a:r>
              <a:rPr lang="en-CA" dirty="0"/>
              <a:t>Stanford University dorm network</a:t>
            </a:r>
          </a:p>
          <a:p>
            <a:pPr lvl="1"/>
            <a:r>
              <a:rPr lang="en-CA" dirty="0"/>
              <a:t>University of Wisconsin</a:t>
            </a:r>
          </a:p>
          <a:p>
            <a:pPr lvl="1"/>
            <a:r>
              <a:rPr lang="en-CA" dirty="0"/>
              <a:t>Internet2</a:t>
            </a:r>
          </a:p>
          <a:p>
            <a:pPr lvl="1"/>
            <a:r>
              <a:rPr lang="en-CA" dirty="0"/>
              <a:t>Level 3 Communications</a:t>
            </a:r>
          </a:p>
          <a:p>
            <a:pPr lvl="1"/>
            <a:endParaRPr lang="en-CA" dirty="0"/>
          </a:p>
          <a:p>
            <a:pPr marL="0" indent="0">
              <a:buNone/>
            </a:pPr>
            <a:r>
              <a:rPr lang="en-CA" b="1" dirty="0">
                <a:solidFill>
                  <a:schemeClr val="accent5"/>
                </a:solidFill>
              </a:rPr>
              <a:t>Tiny Buffers</a:t>
            </a:r>
          </a:p>
          <a:p>
            <a:pPr lvl="1"/>
            <a:r>
              <a:rPr lang="en-CA" dirty="0"/>
              <a:t>Internet2 </a:t>
            </a:r>
          </a:p>
          <a:p>
            <a:pPr lvl="1"/>
            <a:r>
              <a:rPr lang="en-CA" dirty="0"/>
              <a:t>Sprint Advanced Technology Lab</a:t>
            </a:r>
          </a:p>
          <a:p>
            <a:pPr lvl="1"/>
            <a:r>
              <a:rPr lang="en-CA" dirty="0">
                <a:solidFill>
                  <a:srgbClr val="C00000"/>
                </a:solidFill>
              </a:rPr>
              <a:t>University of Toronto</a:t>
            </a:r>
          </a:p>
          <a:p>
            <a:endParaRPr lang="en-CA" dirty="0"/>
          </a:p>
          <a:p>
            <a:pPr>
              <a:buNone/>
            </a:pPr>
            <a:endParaRPr lang="en-CA" dirty="0"/>
          </a:p>
          <a:p>
            <a:endParaRPr lang="en-CA" dirty="0"/>
          </a:p>
          <a:p>
            <a:pPr lvl="1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4998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67" name="Rectangle 35"/>
          <p:cNvSpPr>
            <a:spLocks noGrp="1" noChangeArrowheads="1"/>
          </p:cNvSpPr>
          <p:nvPr>
            <p:ph sz="half" idx="1"/>
          </p:nvPr>
        </p:nvSpPr>
        <p:spPr>
          <a:xfrm>
            <a:off x="838200" y="1305392"/>
            <a:ext cx="5410200" cy="4871572"/>
          </a:xfrm>
        </p:spPr>
        <p:txBody>
          <a:bodyPr>
            <a:normAutofit/>
          </a:bodyPr>
          <a:lstStyle/>
          <a:p>
            <a:r>
              <a:rPr lang="en-CA" sz="2200" dirty="0"/>
              <a:t>Network of NetFPGA-based switches (20-100 machines)</a:t>
            </a:r>
            <a:endParaRPr lang="en-CA" sz="2000" dirty="0"/>
          </a:p>
          <a:p>
            <a:pPr lvl="1"/>
            <a:r>
              <a:rPr lang="en-CA" sz="2000" dirty="0"/>
              <a:t>4 </a:t>
            </a:r>
            <a:r>
              <a:rPr lang="en-CA" sz="2000" dirty="0" err="1"/>
              <a:t>GigE</a:t>
            </a:r>
            <a:r>
              <a:rPr lang="en-CA" sz="2000" dirty="0"/>
              <a:t> interfaces</a:t>
            </a:r>
          </a:p>
          <a:p>
            <a:pPr lvl="1"/>
            <a:r>
              <a:rPr lang="en-CA" sz="2000" dirty="0"/>
              <a:t>Programmable</a:t>
            </a:r>
          </a:p>
          <a:p>
            <a:r>
              <a:rPr lang="en-CA" sz="2200" dirty="0"/>
              <a:t>Accurate packet injections</a:t>
            </a:r>
          </a:p>
          <a:p>
            <a:r>
              <a:rPr lang="en-CA" sz="2200" dirty="0"/>
              <a:t>Complete TCP stack</a:t>
            </a:r>
          </a:p>
          <a:p>
            <a:r>
              <a:rPr lang="en-CA" sz="2200" dirty="0"/>
              <a:t>Accurate buffer size control</a:t>
            </a:r>
          </a:p>
          <a:p>
            <a:r>
              <a:rPr lang="en-CA" sz="2200" dirty="0"/>
              <a:t>No hidden buffers</a:t>
            </a:r>
          </a:p>
          <a:p>
            <a:r>
              <a:rPr lang="en-CA" sz="2200" dirty="0"/>
              <a:t>Added feature to measure queue occupancy time series</a:t>
            </a:r>
          </a:p>
        </p:txBody>
      </p:sp>
      <p:sp>
        <p:nvSpPr>
          <p:cNvPr id="35" name="Content Placeholder 3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28066" name="Rectangle 34"/>
          <p:cNvSpPr>
            <a:spLocks noGrp="1" noChangeArrowheads="1"/>
          </p:cNvSpPr>
          <p:nvPr>
            <p:ph type="title"/>
          </p:nvPr>
        </p:nvSpPr>
        <p:spPr>
          <a:xfrm>
            <a:off x="478439" y="-54598"/>
            <a:ext cx="10515600" cy="1325563"/>
          </a:xfrm>
        </p:spPr>
        <p:txBody>
          <a:bodyPr/>
          <a:lstStyle/>
          <a:p>
            <a:r>
              <a:rPr lang="en-CA" b="1" dirty="0"/>
              <a:t>Tiny Buffers Experiments</a:t>
            </a:r>
            <a:endParaRPr lang="en-US" b="1" dirty="0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8458200" y="1966913"/>
            <a:ext cx="1981200" cy="4038600"/>
            <a:chOff x="4176" y="1248"/>
            <a:chExt cx="1248" cy="2544"/>
          </a:xfrm>
        </p:grpSpPr>
        <p:pic>
          <p:nvPicPr>
            <p:cNvPr id="428037" name="Picture 5" descr="Dell-29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76" y="3279"/>
              <a:ext cx="1248" cy="513"/>
            </a:xfrm>
            <a:prstGeom prst="rect">
              <a:avLst/>
            </a:prstGeom>
            <a:noFill/>
          </p:spPr>
        </p:pic>
        <p:pic>
          <p:nvPicPr>
            <p:cNvPr id="428039" name="Picture 7" descr="Dell-29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76" y="3054"/>
              <a:ext cx="1248" cy="513"/>
            </a:xfrm>
            <a:prstGeom prst="rect">
              <a:avLst/>
            </a:prstGeom>
            <a:noFill/>
          </p:spPr>
        </p:pic>
        <p:pic>
          <p:nvPicPr>
            <p:cNvPr id="428040" name="Picture 8" descr="Dell-29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76" y="2828"/>
              <a:ext cx="1248" cy="513"/>
            </a:xfrm>
            <a:prstGeom prst="rect">
              <a:avLst/>
            </a:prstGeom>
            <a:noFill/>
          </p:spPr>
        </p:pic>
        <p:pic>
          <p:nvPicPr>
            <p:cNvPr id="428041" name="Picture 9" descr="Dell-29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76" y="2602"/>
              <a:ext cx="1248" cy="513"/>
            </a:xfrm>
            <a:prstGeom prst="rect">
              <a:avLst/>
            </a:prstGeom>
            <a:noFill/>
          </p:spPr>
        </p:pic>
        <p:pic>
          <p:nvPicPr>
            <p:cNvPr id="428042" name="Picture 10" descr="Dell-29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76" y="2377"/>
              <a:ext cx="1248" cy="513"/>
            </a:xfrm>
            <a:prstGeom prst="rect">
              <a:avLst/>
            </a:prstGeom>
            <a:noFill/>
          </p:spPr>
        </p:pic>
        <p:pic>
          <p:nvPicPr>
            <p:cNvPr id="428043" name="Picture 11" descr="Dell-29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76" y="2151"/>
              <a:ext cx="1248" cy="513"/>
            </a:xfrm>
            <a:prstGeom prst="rect">
              <a:avLst/>
            </a:prstGeom>
            <a:noFill/>
          </p:spPr>
        </p:pic>
        <p:pic>
          <p:nvPicPr>
            <p:cNvPr id="428044" name="Picture 12" descr="Dell-29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76" y="1925"/>
              <a:ext cx="1248" cy="513"/>
            </a:xfrm>
            <a:prstGeom prst="rect">
              <a:avLst/>
            </a:prstGeom>
            <a:noFill/>
          </p:spPr>
        </p:pic>
        <p:pic>
          <p:nvPicPr>
            <p:cNvPr id="428045" name="Picture 13" descr="Dell-29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76" y="1700"/>
              <a:ext cx="1248" cy="513"/>
            </a:xfrm>
            <a:prstGeom prst="rect">
              <a:avLst/>
            </a:prstGeom>
            <a:noFill/>
          </p:spPr>
        </p:pic>
        <p:pic>
          <p:nvPicPr>
            <p:cNvPr id="428046" name="Picture 14" descr="Dell-29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76" y="1474"/>
              <a:ext cx="1248" cy="513"/>
            </a:xfrm>
            <a:prstGeom prst="rect">
              <a:avLst/>
            </a:prstGeom>
            <a:noFill/>
          </p:spPr>
        </p:pic>
        <p:pic>
          <p:nvPicPr>
            <p:cNvPr id="428047" name="Picture 15" descr="Dell-29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76" y="1248"/>
              <a:ext cx="1248" cy="513"/>
            </a:xfrm>
            <a:prstGeom prst="rect">
              <a:avLst/>
            </a:prstGeom>
            <a:noFill/>
          </p:spPr>
        </p:pic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6400800" y="1219200"/>
            <a:ext cx="1809750" cy="1371600"/>
            <a:chOff x="2880" y="779"/>
            <a:chExt cx="1140" cy="864"/>
          </a:xfrm>
        </p:grpSpPr>
        <p:pic>
          <p:nvPicPr>
            <p:cNvPr id="428073" name="Picture 41" descr="NetFPGA_uprigh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" y="779"/>
              <a:ext cx="1140" cy="395"/>
            </a:xfrm>
            <a:prstGeom prst="rect">
              <a:avLst/>
            </a:prstGeom>
            <a:noFill/>
          </p:spPr>
        </p:pic>
        <p:pic>
          <p:nvPicPr>
            <p:cNvPr id="428074" name="Picture 42" descr="NetFPGA_uprigh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" y="1248"/>
              <a:ext cx="1140" cy="395"/>
            </a:xfrm>
            <a:prstGeom prst="rect">
              <a:avLst/>
            </a:prstGeom>
            <a:noFill/>
          </p:spPr>
        </p:pic>
      </p:grpSp>
      <p:pic>
        <p:nvPicPr>
          <p:cNvPr id="428070" name="Picture 38" descr="Dell-29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1624014"/>
            <a:ext cx="1981200" cy="814387"/>
          </a:xfrm>
          <a:prstGeom prst="rect">
            <a:avLst/>
          </a:prstGeom>
          <a:noFill/>
        </p:spPr>
      </p:pic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8763000" y="2133600"/>
            <a:ext cx="533400" cy="3657600"/>
            <a:chOff x="4368" y="1344"/>
            <a:chExt cx="336" cy="2304"/>
          </a:xfrm>
        </p:grpSpPr>
        <p:sp>
          <p:nvSpPr>
            <p:cNvPr id="428076" name="Freeform 44"/>
            <p:cNvSpPr>
              <a:spLocks/>
            </p:cNvSpPr>
            <p:nvPr/>
          </p:nvSpPr>
          <p:spPr bwMode="auto">
            <a:xfrm>
              <a:off x="4504" y="1344"/>
              <a:ext cx="200" cy="672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8" y="336"/>
                </a:cxn>
                <a:cxn ang="0">
                  <a:pos x="152" y="672"/>
                </a:cxn>
              </a:cxnLst>
              <a:rect l="0" t="0" r="r" b="b"/>
              <a:pathLst>
                <a:path w="200" h="672">
                  <a:moveTo>
                    <a:pt x="200" y="0"/>
                  </a:moveTo>
                  <a:cubicBezTo>
                    <a:pt x="108" y="112"/>
                    <a:pt x="16" y="224"/>
                    <a:pt x="8" y="336"/>
                  </a:cubicBezTo>
                  <a:cubicBezTo>
                    <a:pt x="0" y="448"/>
                    <a:pt x="76" y="560"/>
                    <a:pt x="152" y="672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CA"/>
            </a:p>
          </p:txBody>
        </p:sp>
        <p:sp>
          <p:nvSpPr>
            <p:cNvPr id="428077" name="Freeform 45"/>
            <p:cNvSpPr>
              <a:spLocks/>
            </p:cNvSpPr>
            <p:nvPr/>
          </p:nvSpPr>
          <p:spPr bwMode="auto">
            <a:xfrm>
              <a:off x="4464" y="1794"/>
              <a:ext cx="200" cy="672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8" y="336"/>
                </a:cxn>
                <a:cxn ang="0">
                  <a:pos x="152" y="672"/>
                </a:cxn>
              </a:cxnLst>
              <a:rect l="0" t="0" r="r" b="b"/>
              <a:pathLst>
                <a:path w="200" h="672">
                  <a:moveTo>
                    <a:pt x="200" y="0"/>
                  </a:moveTo>
                  <a:cubicBezTo>
                    <a:pt x="108" y="112"/>
                    <a:pt x="16" y="224"/>
                    <a:pt x="8" y="336"/>
                  </a:cubicBezTo>
                  <a:cubicBezTo>
                    <a:pt x="0" y="448"/>
                    <a:pt x="76" y="560"/>
                    <a:pt x="152" y="672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CA"/>
            </a:p>
          </p:txBody>
        </p:sp>
        <p:sp>
          <p:nvSpPr>
            <p:cNvPr id="428078" name="Freeform 46"/>
            <p:cNvSpPr>
              <a:spLocks/>
            </p:cNvSpPr>
            <p:nvPr/>
          </p:nvSpPr>
          <p:spPr bwMode="auto">
            <a:xfrm>
              <a:off x="4464" y="2928"/>
              <a:ext cx="200" cy="672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8" y="336"/>
                </a:cxn>
                <a:cxn ang="0">
                  <a:pos x="152" y="672"/>
                </a:cxn>
              </a:cxnLst>
              <a:rect l="0" t="0" r="r" b="b"/>
              <a:pathLst>
                <a:path w="200" h="672">
                  <a:moveTo>
                    <a:pt x="200" y="0"/>
                  </a:moveTo>
                  <a:cubicBezTo>
                    <a:pt x="108" y="112"/>
                    <a:pt x="16" y="224"/>
                    <a:pt x="8" y="336"/>
                  </a:cubicBezTo>
                  <a:cubicBezTo>
                    <a:pt x="0" y="448"/>
                    <a:pt x="76" y="560"/>
                    <a:pt x="152" y="672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CA"/>
            </a:p>
          </p:txBody>
        </p:sp>
        <p:sp>
          <p:nvSpPr>
            <p:cNvPr id="428079" name="Freeform 47"/>
            <p:cNvSpPr>
              <a:spLocks/>
            </p:cNvSpPr>
            <p:nvPr/>
          </p:nvSpPr>
          <p:spPr bwMode="auto">
            <a:xfrm>
              <a:off x="4464" y="2256"/>
              <a:ext cx="192" cy="1104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8" y="336"/>
                </a:cxn>
                <a:cxn ang="0">
                  <a:pos x="152" y="672"/>
                </a:cxn>
              </a:cxnLst>
              <a:rect l="0" t="0" r="r" b="b"/>
              <a:pathLst>
                <a:path w="200" h="672">
                  <a:moveTo>
                    <a:pt x="200" y="0"/>
                  </a:moveTo>
                  <a:cubicBezTo>
                    <a:pt x="108" y="112"/>
                    <a:pt x="16" y="224"/>
                    <a:pt x="8" y="336"/>
                  </a:cubicBezTo>
                  <a:cubicBezTo>
                    <a:pt x="0" y="448"/>
                    <a:pt x="76" y="560"/>
                    <a:pt x="152" y="672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CA"/>
            </a:p>
          </p:txBody>
        </p:sp>
        <p:sp>
          <p:nvSpPr>
            <p:cNvPr id="428080" name="Freeform 48"/>
            <p:cNvSpPr>
              <a:spLocks/>
            </p:cNvSpPr>
            <p:nvPr/>
          </p:nvSpPr>
          <p:spPr bwMode="auto">
            <a:xfrm>
              <a:off x="4368" y="1344"/>
              <a:ext cx="192" cy="1104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8" y="336"/>
                </a:cxn>
                <a:cxn ang="0">
                  <a:pos x="152" y="672"/>
                </a:cxn>
              </a:cxnLst>
              <a:rect l="0" t="0" r="r" b="b"/>
              <a:pathLst>
                <a:path w="200" h="672">
                  <a:moveTo>
                    <a:pt x="200" y="0"/>
                  </a:moveTo>
                  <a:cubicBezTo>
                    <a:pt x="108" y="112"/>
                    <a:pt x="16" y="224"/>
                    <a:pt x="8" y="336"/>
                  </a:cubicBezTo>
                  <a:cubicBezTo>
                    <a:pt x="0" y="448"/>
                    <a:pt x="76" y="560"/>
                    <a:pt x="152" y="672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CA"/>
            </a:p>
          </p:txBody>
        </p:sp>
        <p:sp>
          <p:nvSpPr>
            <p:cNvPr id="428081" name="Freeform 49"/>
            <p:cNvSpPr>
              <a:spLocks/>
            </p:cNvSpPr>
            <p:nvPr/>
          </p:nvSpPr>
          <p:spPr bwMode="auto">
            <a:xfrm flipH="1">
              <a:off x="4656" y="1632"/>
              <a:ext cx="48" cy="2016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8" y="336"/>
                </a:cxn>
                <a:cxn ang="0">
                  <a:pos x="152" y="672"/>
                </a:cxn>
              </a:cxnLst>
              <a:rect l="0" t="0" r="r" b="b"/>
              <a:pathLst>
                <a:path w="200" h="672">
                  <a:moveTo>
                    <a:pt x="200" y="0"/>
                  </a:moveTo>
                  <a:cubicBezTo>
                    <a:pt x="108" y="112"/>
                    <a:pt x="16" y="224"/>
                    <a:pt x="8" y="336"/>
                  </a:cubicBezTo>
                  <a:cubicBezTo>
                    <a:pt x="0" y="448"/>
                    <a:pt x="76" y="560"/>
                    <a:pt x="152" y="672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46722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75486E-6 L 0.23437 0.00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A3D53-517E-3F4B-9E40-D73C32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B5A73-9D5A-C949-B98D-EF4C7D751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Neda </a:t>
            </a:r>
            <a:r>
              <a:rPr lang="en-US" dirty="0" err="1"/>
              <a:t>Beheshti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Christophe </a:t>
            </a:r>
            <a:r>
              <a:rPr lang="en-US" dirty="0" err="1"/>
              <a:t>Diot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Tom Edsall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Nasser El-</a:t>
            </a:r>
            <a:r>
              <a:rPr lang="en-US" dirty="0" err="1"/>
              <a:t>Aawar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Yashar </a:t>
            </a:r>
            <a:r>
              <a:rPr lang="en-US" dirty="0" err="1"/>
              <a:t>Ganjali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Nick McKeown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Bruce </a:t>
            </a:r>
            <a:r>
              <a:rPr lang="en-US" dirty="0" err="1"/>
              <a:t>Spang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5276C-697E-604F-B1B7-916F1107C30C}"/>
              </a:ext>
            </a:extLst>
          </p:cNvPr>
          <p:cNvSpPr txBox="1"/>
          <p:nvPr/>
        </p:nvSpPr>
        <p:spPr>
          <a:xfrm>
            <a:off x="4877044" y="1825625"/>
            <a:ext cx="2437911" cy="138499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logistics: </a:t>
            </a:r>
          </a:p>
          <a:p>
            <a:pPr algn="ctr"/>
            <a:r>
              <a:rPr lang="en-US" sz="2800" dirty="0"/>
              <a:t>Andi Villanueva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4150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Experiment Results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chemeClr val="accent1"/>
                </a:solidFill>
              </a:rPr>
              <a:t>We measured: </a:t>
            </a:r>
          </a:p>
          <a:p>
            <a:pPr lvl="1"/>
            <a:r>
              <a:rPr lang="en-CA" dirty="0"/>
              <a:t>Throughput</a:t>
            </a:r>
          </a:p>
          <a:p>
            <a:pPr lvl="1"/>
            <a:r>
              <a:rPr lang="en-CA" dirty="0"/>
              <a:t>Flow completion times</a:t>
            </a:r>
          </a:p>
          <a:p>
            <a:pPr lvl="1"/>
            <a:r>
              <a:rPr lang="en-CA" dirty="0"/>
              <a:t>Packet drop rates</a:t>
            </a:r>
          </a:p>
          <a:p>
            <a:pPr lvl="1"/>
            <a:r>
              <a:rPr lang="en-CA" dirty="0"/>
              <a:t>...</a:t>
            </a:r>
          </a:p>
          <a:p>
            <a:pPr marL="0" indent="0">
              <a:buNone/>
            </a:pPr>
            <a:r>
              <a:rPr lang="en-CA" dirty="0">
                <a:solidFill>
                  <a:schemeClr val="accent1"/>
                </a:solidFill>
              </a:rPr>
              <a:t>For various combinations of: </a:t>
            </a:r>
          </a:p>
          <a:p>
            <a:pPr lvl="1"/>
            <a:r>
              <a:rPr lang="en-CA" dirty="0"/>
              <a:t>Input traffic</a:t>
            </a:r>
          </a:p>
          <a:p>
            <a:pPr lvl="1"/>
            <a:r>
              <a:rPr lang="en-CA" dirty="0"/>
              <a:t>Delays</a:t>
            </a:r>
          </a:p>
          <a:p>
            <a:pPr lvl="1"/>
            <a:r>
              <a:rPr lang="en-CA" dirty="0"/>
              <a:t>Buffer sizes</a:t>
            </a:r>
          </a:p>
          <a:p>
            <a:pPr lvl="1"/>
            <a:r>
              <a:rPr lang="en-CA" dirty="0"/>
              <a:t>... 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1692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5265"/>
            <a:ext cx="10515600" cy="1325563"/>
          </a:xfrm>
        </p:spPr>
        <p:txBody>
          <a:bodyPr>
            <a:normAutofit/>
          </a:bodyPr>
          <a:lstStyle/>
          <a:p>
            <a:r>
              <a:rPr lang="en-CA" b="1" dirty="0"/>
              <a:t>Throughput, Loss, Flow Completion Time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19200"/>
            <a:ext cx="4038600" cy="235210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912092"/>
            <a:ext cx="4038600" cy="2292912"/>
          </a:xfrm>
          <a:prstGeom prst="rect">
            <a:avLst/>
          </a:prstGeom>
        </p:spPr>
      </p:pic>
      <p:pic>
        <p:nvPicPr>
          <p:cNvPr id="1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172200" y="1228298"/>
            <a:ext cx="4038600" cy="2333909"/>
          </a:xfrm>
          <a:prstGeom prst="rect">
            <a:avLst/>
          </a:prstGeom>
        </p:spPr>
      </p:pic>
      <p:pic>
        <p:nvPicPr>
          <p:cNvPr id="1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2200" y="3886200"/>
            <a:ext cx="4038600" cy="23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48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A9475-1C99-A94D-8BA3-9BE2C0D4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Pacing and Buffer Size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28447EF-3556-574D-927F-25F37A94DA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1936" y="1543542"/>
            <a:ext cx="7748451" cy="4738979"/>
          </a:xfrm>
        </p:spPr>
      </p:pic>
    </p:spTree>
    <p:extLst>
      <p:ext uri="{BB962C8B-B14F-4D97-AF65-F5344CB8AC3E}">
        <p14:creationId xmlns:p14="http://schemas.microsoft.com/office/powerpoint/2010/main" val="4068831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Lessons Learned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Under the assumptions, tiny buffer results hold</a:t>
            </a:r>
          </a:p>
          <a:p>
            <a:r>
              <a:rPr lang="en-CA" dirty="0"/>
              <a:t>Guaranteeing underlying assumptions not straightforward </a:t>
            </a:r>
          </a:p>
          <a:p>
            <a:pPr lvl="1"/>
            <a:r>
              <a:rPr lang="en-CA" dirty="0"/>
              <a:t>Slightest </a:t>
            </a:r>
            <a:r>
              <a:rPr lang="en-CA" dirty="0" err="1"/>
              <a:t>burstiness</a:t>
            </a:r>
            <a:r>
              <a:rPr lang="en-CA" dirty="0"/>
              <a:t> can have great impact</a:t>
            </a:r>
          </a:p>
          <a:p>
            <a:pPr lvl="1"/>
            <a:r>
              <a:rPr lang="en-CA" dirty="0"/>
              <a:t>Need to know network components, and how they operate</a:t>
            </a:r>
          </a:p>
          <a:p>
            <a:pPr lvl="2"/>
            <a:r>
              <a:rPr lang="en-CA" dirty="0"/>
              <a:t>Intel vs. Broadcom NICs</a:t>
            </a:r>
          </a:p>
          <a:p>
            <a:pPr lvl="1"/>
            <a:r>
              <a:rPr lang="en-CA" dirty="0"/>
              <a:t>Need to tune TCP and network stack </a:t>
            </a:r>
          </a:p>
          <a:p>
            <a:pPr lvl="2"/>
            <a:r>
              <a:rPr lang="en-CA" dirty="0"/>
              <a:t>TCP Offset Segmentation (TSO), Interrupt Coalescing (IC)</a:t>
            </a:r>
          </a:p>
          <a:p>
            <a:endParaRPr lang="en-CA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442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Experiment Conclusions</a:t>
            </a:r>
            <a:endParaRPr lang="en-US" dirty="0"/>
          </a:p>
        </p:txBody>
      </p:sp>
      <p:sp>
        <p:nvSpPr>
          <p:cNvPr id="5836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dirty="0"/>
              <a:t>Small and tiny buffer </a:t>
            </a:r>
            <a:r>
              <a:rPr lang="en-CA" dirty="0">
                <a:solidFill>
                  <a:schemeClr val="accent1"/>
                </a:solidFill>
              </a:rPr>
              <a:t>experiments inline with theoretical predictions</a:t>
            </a:r>
          </a:p>
          <a:p>
            <a:pPr>
              <a:lnSpc>
                <a:spcPct val="90000"/>
              </a:lnSpc>
            </a:pPr>
            <a:endParaRPr lang="en-CA" dirty="0"/>
          </a:p>
          <a:p>
            <a:pPr>
              <a:lnSpc>
                <a:spcPct val="90000"/>
              </a:lnSpc>
            </a:pPr>
            <a:r>
              <a:rPr lang="en-CA" dirty="0">
                <a:solidFill>
                  <a:schemeClr val="accent1"/>
                </a:solidFill>
              </a:rPr>
              <a:t>Small buffers</a:t>
            </a:r>
            <a:r>
              <a:rPr lang="en-CA" dirty="0"/>
              <a:t>: no change needed</a:t>
            </a:r>
          </a:p>
          <a:p>
            <a:pPr>
              <a:lnSpc>
                <a:spcPct val="90000"/>
              </a:lnSpc>
            </a:pPr>
            <a:endParaRPr lang="en-CA" dirty="0"/>
          </a:p>
          <a:p>
            <a:pPr>
              <a:lnSpc>
                <a:spcPct val="90000"/>
              </a:lnSpc>
            </a:pPr>
            <a:r>
              <a:rPr lang="en-CA" dirty="0">
                <a:solidFill>
                  <a:schemeClr val="accent1"/>
                </a:solidFill>
              </a:rPr>
              <a:t>Tiny buffers</a:t>
            </a:r>
            <a:r>
              <a:rPr lang="en-CA" dirty="0"/>
              <a:t>: assumptions are extremely important</a:t>
            </a:r>
          </a:p>
          <a:p>
            <a:pPr lvl="1">
              <a:lnSpc>
                <a:spcPct val="90000"/>
              </a:lnSpc>
            </a:pPr>
            <a:r>
              <a:rPr lang="en-CA" dirty="0"/>
              <a:t>Necessary to guarantee them all over the network</a:t>
            </a:r>
          </a:p>
          <a:p>
            <a:pPr lvl="1">
              <a:lnSpc>
                <a:spcPct val="90000"/>
              </a:lnSpc>
            </a:pPr>
            <a:r>
              <a:rPr lang="en-CA" dirty="0"/>
              <a:t>We need support from network components (both software and hardware)</a:t>
            </a:r>
          </a:p>
          <a:p>
            <a:pPr>
              <a:lnSpc>
                <a:spcPct val="90000"/>
              </a:lnSpc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4119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281" name="Straight Connector 24"/>
          <p:cNvCxnSpPr>
            <a:cxnSpLocks noChangeShapeType="1"/>
          </p:cNvCxnSpPr>
          <p:nvPr/>
        </p:nvCxnSpPr>
        <p:spPr bwMode="auto">
          <a:xfrm flipV="1">
            <a:off x="10058401" y="1923196"/>
            <a:ext cx="4458" cy="3758326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4273" name="Title 5"/>
          <p:cNvSpPr>
            <a:spLocks noGrp="1"/>
          </p:cNvSpPr>
          <p:nvPr>
            <p:ph type="title"/>
          </p:nvPr>
        </p:nvSpPr>
        <p:spPr>
          <a:xfrm>
            <a:off x="609600" y="-97728"/>
            <a:ext cx="10972800" cy="1143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cxnSp>
        <p:nvCxnSpPr>
          <p:cNvPr id="54275" name="Straight Connector 10"/>
          <p:cNvCxnSpPr>
            <a:cxnSpLocks noChangeShapeType="1"/>
          </p:cNvCxnSpPr>
          <p:nvPr/>
        </p:nvCxnSpPr>
        <p:spPr bwMode="auto">
          <a:xfrm>
            <a:off x="2235200" y="1803943"/>
            <a:ext cx="0" cy="388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4277" name="Straight Connector 17"/>
          <p:cNvCxnSpPr>
            <a:cxnSpLocks noChangeShapeType="1"/>
          </p:cNvCxnSpPr>
          <p:nvPr/>
        </p:nvCxnSpPr>
        <p:spPr bwMode="auto">
          <a:xfrm>
            <a:off x="2235200" y="2032543"/>
            <a:ext cx="8534400" cy="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4288" name="TextBox 34"/>
          <p:cNvSpPr txBox="1">
            <a:spLocks noChangeArrowheads="1"/>
          </p:cNvSpPr>
          <p:nvPr/>
        </p:nvSpPr>
        <p:spPr bwMode="auto">
          <a:xfrm rot="16200000">
            <a:off x="637589" y="3561368"/>
            <a:ext cx="218350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/>
              <a:t>Throughput</a:t>
            </a:r>
            <a:endParaRPr lang="en-US" sz="2667" dirty="0"/>
          </a:p>
        </p:txBody>
      </p:sp>
      <p:sp>
        <p:nvSpPr>
          <p:cNvPr id="24" name="TextBox 23"/>
          <p:cNvSpPr txBox="1"/>
          <p:nvPr/>
        </p:nvSpPr>
        <p:spPr>
          <a:xfrm>
            <a:off x="1196637" y="1736345"/>
            <a:ext cx="915533" cy="468924"/>
          </a:xfrm>
          <a:prstGeom prst="rect">
            <a:avLst/>
          </a:prstGeom>
          <a:noFill/>
        </p:spPr>
        <p:txBody>
          <a:bodyPr wrap="none" lIns="108852" tIns="54426" rIns="108852" bIns="54426" rtlCol="0">
            <a:spAutoFit/>
          </a:bodyPr>
          <a:lstStyle/>
          <a:p>
            <a:r>
              <a:rPr lang="en-US" sz="2333" dirty="0">
                <a:latin typeface="Times New Roman"/>
                <a:cs typeface="Times New Roman"/>
              </a:rPr>
              <a:t>100%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319283" y="2032543"/>
            <a:ext cx="3739118" cy="0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269067" y="2337344"/>
            <a:ext cx="1168400" cy="3344178"/>
          </a:xfrm>
          <a:custGeom>
            <a:avLst/>
            <a:gdLst>
              <a:gd name="connsiteX0" fmla="*/ 876300 w 876300"/>
              <a:gd name="connsiteY0" fmla="*/ 0 h 3333750"/>
              <a:gd name="connsiteX1" fmla="*/ 635000 w 876300"/>
              <a:gd name="connsiteY1" fmla="*/ 336550 h 3333750"/>
              <a:gd name="connsiteX2" fmla="*/ 381000 w 876300"/>
              <a:gd name="connsiteY2" fmla="*/ 1454150 h 3333750"/>
              <a:gd name="connsiteX3" fmla="*/ 0 w 87630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3333750">
                <a:moveTo>
                  <a:pt x="876300" y="0"/>
                </a:moveTo>
                <a:cubicBezTo>
                  <a:pt x="796925" y="47096"/>
                  <a:pt x="717550" y="94192"/>
                  <a:pt x="635000" y="336550"/>
                </a:cubicBezTo>
                <a:cubicBezTo>
                  <a:pt x="552450" y="578908"/>
                  <a:pt x="486833" y="954617"/>
                  <a:pt x="381000" y="1454150"/>
                </a:cubicBezTo>
                <a:cubicBezTo>
                  <a:pt x="275167" y="1953683"/>
                  <a:pt x="0" y="3333750"/>
                  <a:pt x="0" y="3333750"/>
                </a:cubicBezTo>
              </a:path>
            </a:pathLst>
          </a:custGeom>
          <a:ln w="57150" cmpd="sng">
            <a:solidFill>
              <a:schemeClr val="tx2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8852" tIns="54426" rIns="108852" bIns="54426" rtlCol="0" anchor="ctr"/>
          <a:lstStyle/>
          <a:p>
            <a:pPr algn="ctr"/>
            <a:endParaRPr lang="en-US" sz="1500"/>
          </a:p>
        </p:txBody>
      </p:sp>
      <p:sp>
        <p:nvSpPr>
          <p:cNvPr id="13" name="Freeform 12"/>
          <p:cNvSpPr/>
          <p:nvPr/>
        </p:nvSpPr>
        <p:spPr>
          <a:xfrm>
            <a:off x="3462867" y="2036622"/>
            <a:ext cx="2827867" cy="304800"/>
          </a:xfrm>
          <a:custGeom>
            <a:avLst/>
            <a:gdLst>
              <a:gd name="connsiteX0" fmla="*/ 2120900 w 2120900"/>
              <a:gd name="connsiteY0" fmla="*/ 0 h 304800"/>
              <a:gd name="connsiteX1" fmla="*/ 1352550 w 2120900"/>
              <a:gd name="connsiteY1" fmla="*/ 38100 h 304800"/>
              <a:gd name="connsiteX2" fmla="*/ 679450 w 2120900"/>
              <a:gd name="connsiteY2" fmla="*/ 127000 h 304800"/>
              <a:gd name="connsiteX3" fmla="*/ 0 w 21209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304800">
                <a:moveTo>
                  <a:pt x="2120900" y="0"/>
                </a:moveTo>
                <a:cubicBezTo>
                  <a:pt x="1856846" y="8466"/>
                  <a:pt x="1592792" y="16933"/>
                  <a:pt x="1352550" y="38100"/>
                </a:cubicBezTo>
                <a:cubicBezTo>
                  <a:pt x="1112308" y="59267"/>
                  <a:pt x="904875" y="82550"/>
                  <a:pt x="679450" y="127000"/>
                </a:cubicBezTo>
                <a:cubicBezTo>
                  <a:pt x="454025" y="171450"/>
                  <a:pt x="0" y="304800"/>
                  <a:pt x="0" y="304800"/>
                </a:cubicBezTo>
              </a:path>
            </a:pathLst>
          </a:custGeom>
          <a:ln w="57150" cmpd="sng">
            <a:solidFill>
              <a:schemeClr val="tx2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8852" tIns="54426" rIns="108852" bIns="54426" rtlCol="0" anchor="ctr"/>
          <a:lstStyle/>
          <a:p>
            <a:pPr algn="ctr"/>
            <a:endParaRPr lang="en-US" sz="1500"/>
          </a:p>
        </p:txBody>
      </p:sp>
      <p:sp>
        <p:nvSpPr>
          <p:cNvPr id="7" name="Oval 6"/>
          <p:cNvSpPr/>
          <p:nvPr/>
        </p:nvSpPr>
        <p:spPr>
          <a:xfrm>
            <a:off x="9967514" y="1955643"/>
            <a:ext cx="181773" cy="153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852" tIns="54426" rIns="108852" bIns="54426" rtlCol="0" anchor="ctr"/>
          <a:lstStyle/>
          <a:p>
            <a:pPr algn="ctr"/>
            <a:endParaRPr lang="en-US" sz="1500"/>
          </a:p>
        </p:txBody>
      </p:sp>
      <p:cxnSp>
        <p:nvCxnSpPr>
          <p:cNvPr id="54278" name="Straight Connector 18"/>
          <p:cNvCxnSpPr>
            <a:cxnSpLocks noChangeShapeType="1"/>
          </p:cNvCxnSpPr>
          <p:nvPr/>
        </p:nvCxnSpPr>
        <p:spPr bwMode="auto">
          <a:xfrm flipV="1">
            <a:off x="6316216" y="1846295"/>
            <a:ext cx="12353" cy="3847852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TextBox 42"/>
          <p:cNvSpPr txBox="1"/>
          <p:nvPr/>
        </p:nvSpPr>
        <p:spPr>
          <a:xfrm>
            <a:off x="9814996" y="5709462"/>
            <a:ext cx="16446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/>
              <a:t>Buffer Size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C33484-0C16-3D47-8E33-ABCC30716809}"/>
              </a:ext>
            </a:extLst>
          </p:cNvPr>
          <p:cNvGrpSpPr/>
          <p:nvPr/>
        </p:nvGrpSpPr>
        <p:grpSpPr>
          <a:xfrm>
            <a:off x="1195110" y="2110841"/>
            <a:ext cx="9574490" cy="400110"/>
            <a:chOff x="1195110" y="2110841"/>
            <a:chExt cx="9574490" cy="400110"/>
          </a:xfrm>
        </p:grpSpPr>
        <p:grpSp>
          <p:nvGrpSpPr>
            <p:cNvPr id="36" name="Group 35"/>
            <p:cNvGrpSpPr/>
            <p:nvPr/>
          </p:nvGrpSpPr>
          <p:grpSpPr>
            <a:xfrm>
              <a:off x="1195110" y="2110841"/>
              <a:ext cx="9574490" cy="400110"/>
              <a:chOff x="896333" y="1934768"/>
              <a:chExt cx="7180867" cy="400110"/>
            </a:xfrm>
          </p:grpSpPr>
          <p:cxnSp>
            <p:nvCxnSpPr>
              <p:cNvPr id="54286" name="Straight Connector 31"/>
              <p:cNvCxnSpPr>
                <a:cxnSpLocks noChangeShapeType="1"/>
              </p:cNvCxnSpPr>
              <p:nvPr/>
            </p:nvCxnSpPr>
            <p:spPr bwMode="auto">
              <a:xfrm>
                <a:off x="1676400" y="2161272"/>
                <a:ext cx="640080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" name="TextBox 2"/>
              <p:cNvSpPr txBox="1"/>
              <p:nvPr/>
            </p:nvSpPr>
            <p:spPr>
              <a:xfrm>
                <a:off x="896333" y="1934768"/>
                <a:ext cx="6434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/>
                    <a:cs typeface="Times New Roman"/>
                  </a:rPr>
                  <a:t>~ 90%</a:t>
                </a:r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3363514" y="2261843"/>
              <a:ext cx="181773" cy="153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852" tIns="54426" rIns="108852" bIns="54426"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53" name="Oval 52"/>
          <p:cNvSpPr/>
          <p:nvPr/>
        </p:nvSpPr>
        <p:spPr>
          <a:xfrm>
            <a:off x="6228395" y="1957617"/>
            <a:ext cx="181773" cy="153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852" tIns="54426" rIns="108852" bIns="54426" rtlCol="0" anchor="ctr"/>
          <a:lstStyle/>
          <a:p>
            <a:pPr algn="ctr"/>
            <a:endParaRPr lang="en-US" sz="1500"/>
          </a:p>
        </p:txBody>
      </p:sp>
      <p:cxnSp>
        <p:nvCxnSpPr>
          <p:cNvPr id="54276" name="Straight Connector 12"/>
          <p:cNvCxnSpPr>
            <a:cxnSpLocks noChangeShapeType="1"/>
          </p:cNvCxnSpPr>
          <p:nvPr/>
        </p:nvCxnSpPr>
        <p:spPr bwMode="auto">
          <a:xfrm>
            <a:off x="2235200" y="5690143"/>
            <a:ext cx="922447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tent Placeholder 6">
                <a:extLst>
                  <a:ext uri="{FF2B5EF4-FFF2-40B4-BE49-F238E27FC236}">
                    <a16:creationId xmlns:a16="http://schemas.microsoft.com/office/drawing/2014/main" id="{EFBBC62D-6AAA-BD4B-9420-DCE7954A58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01423" y="964392"/>
                <a:ext cx="2371835" cy="93139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box>
                        <m:box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rad>
                            </m:den>
                          </m:f>
                        </m:e>
                      </m:box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0" name="Content Placeholder 6">
                <a:extLst>
                  <a:ext uri="{FF2B5EF4-FFF2-40B4-BE49-F238E27FC236}">
                    <a16:creationId xmlns:a16="http://schemas.microsoft.com/office/drawing/2014/main" id="{EFBBC62D-6AAA-BD4B-9420-DCE7954A58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01423" y="964392"/>
                <a:ext cx="2371835" cy="931391"/>
              </a:xfrm>
              <a:blipFill>
                <a:blip r:embed="rId4"/>
                <a:stretch>
                  <a:fillRect l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6">
                <a:extLst>
                  <a:ext uri="{FF2B5EF4-FFF2-40B4-BE49-F238E27FC236}">
                    <a16:creationId xmlns:a16="http://schemas.microsoft.com/office/drawing/2014/main" id="{73BD7C94-3AE1-1A4A-AAB7-FF87A67B66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81596" y="996312"/>
                <a:ext cx="2371835" cy="9313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Font typeface="Arial"/>
                  <a:buNone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5" name="Content Placeholder 6">
                <a:extLst>
                  <a:ext uri="{FF2B5EF4-FFF2-40B4-BE49-F238E27FC236}">
                    <a16:creationId xmlns:a16="http://schemas.microsoft.com/office/drawing/2014/main" id="{73BD7C94-3AE1-1A4A-AAB7-FF87A67B6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596" y="996312"/>
                <a:ext cx="2371835" cy="931391"/>
              </a:xfrm>
              <a:prstGeom prst="rect">
                <a:avLst/>
              </a:prstGeom>
              <a:blipFill>
                <a:blip r:embed="rId5"/>
                <a:stretch>
                  <a:fillRect l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C2C798E3-AFE6-C34C-8D4A-D88E07B46727}"/>
              </a:ext>
            </a:extLst>
          </p:cNvPr>
          <p:cNvGrpSpPr/>
          <p:nvPr/>
        </p:nvGrpSpPr>
        <p:grpSpPr>
          <a:xfrm>
            <a:off x="2825509" y="1316780"/>
            <a:ext cx="1345629" cy="4738338"/>
            <a:chOff x="2825509" y="1316780"/>
            <a:chExt cx="1345629" cy="4738338"/>
          </a:xfrm>
        </p:grpSpPr>
        <p:grpSp>
          <p:nvGrpSpPr>
            <p:cNvPr id="57" name="Group 56"/>
            <p:cNvGrpSpPr/>
            <p:nvPr/>
          </p:nvGrpSpPr>
          <p:grpSpPr>
            <a:xfrm>
              <a:off x="2825509" y="1316780"/>
              <a:ext cx="1263939" cy="4349881"/>
              <a:chOff x="3390613" y="1121469"/>
              <a:chExt cx="1516727" cy="5219857"/>
            </a:xfrm>
          </p:grpSpPr>
          <p:cxnSp>
            <p:nvCxnSpPr>
              <p:cNvPr id="54283" name="Straight Connector 28"/>
              <p:cNvCxnSpPr>
                <a:cxnSpLocks noChangeShapeType="1"/>
              </p:cNvCxnSpPr>
              <p:nvPr/>
            </p:nvCxnSpPr>
            <p:spPr bwMode="auto">
              <a:xfrm flipV="1">
                <a:off x="4136277" y="1788326"/>
                <a:ext cx="0" cy="455300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graphicFrame>
            <p:nvGraphicFramePr>
              <p:cNvPr id="71" name="Object 7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390613" y="1121469"/>
              <a:ext cx="1516727" cy="6346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48" name="Equation" r:id="rId6" imgW="482600" imgH="203200" progId="Equation.3">
                      <p:embed/>
                    </p:oleObj>
                  </mc:Choice>
                  <mc:Fallback>
                    <p:oleObj name="Equation" r:id="rId6" imgW="482600" imgH="203200" progId="Equation.3">
                      <p:embed/>
                      <p:pic>
                        <p:nvPicPr>
                          <p:cNvPr id="71" name="Object 70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390613" y="1121469"/>
                            <a:ext cx="1516727" cy="63465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B926CCA-460A-2148-B15B-E7A4FD4E287F}"/>
                </a:ext>
              </a:extLst>
            </p:cNvPr>
            <p:cNvSpPr txBox="1"/>
            <p:nvPr/>
          </p:nvSpPr>
          <p:spPr>
            <a:xfrm>
              <a:off x="2886363" y="5685786"/>
              <a:ext cx="1284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50-100 </a:t>
              </a:r>
              <a:r>
                <a:rPr lang="en-US" dirty="0" err="1"/>
                <a:t>pkts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93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18917-6ADA-ED4A-AC9A-DB823E58B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ground rules for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3020C-E63B-244C-832C-BC8CD7A5F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150" y="1825625"/>
            <a:ext cx="1061128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40 different experiences, 40 preconceived notions. Me too.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Let’s check preconceptions at the door: None of us know for sure.</a:t>
            </a:r>
          </a:p>
          <a:p>
            <a:pPr>
              <a:buFont typeface="Wingdings" pitchFamily="2" charset="2"/>
              <a:buChar char="§"/>
            </a:pPr>
            <a:endParaRPr lang="en-US" sz="3200" dirty="0"/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accent5"/>
                </a:solidFill>
              </a:rPr>
              <a:t>Speakers</a:t>
            </a:r>
            <a:r>
              <a:rPr lang="en-US" sz="3200" dirty="0"/>
              <a:t>: Please keep you to 15 minutes, including Q&amp;A</a:t>
            </a:r>
          </a:p>
          <a:p>
            <a:pPr marL="0" indent="0">
              <a:buClr>
                <a:schemeClr val="tx1"/>
              </a:buClr>
              <a:buNone/>
            </a:pPr>
            <a:endParaRPr lang="en-US" sz="3200" dirty="0"/>
          </a:p>
          <a:p>
            <a:pPr>
              <a:buFont typeface="Wingdings" pitchFamily="2" charset="2"/>
              <a:buChar char="§"/>
            </a:pPr>
            <a:r>
              <a:rPr lang="en-US" sz="3200" dirty="0"/>
              <a:t>This afternoon, two discussion sessions: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accent5"/>
                </a:solidFill>
              </a:rPr>
              <a:t>Conclusions</a:t>
            </a:r>
            <a:r>
              <a:rPr lang="en-US" sz="2800" dirty="0"/>
              <a:t>: What do we take away from today?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accent5"/>
                </a:solidFill>
              </a:rPr>
              <a:t>Actions</a:t>
            </a:r>
            <a:r>
              <a:rPr lang="en-US" sz="2800" dirty="0"/>
              <a:t>: What are the next steps?</a:t>
            </a:r>
          </a:p>
        </p:txBody>
      </p:sp>
    </p:spTree>
    <p:extLst>
      <p:ext uri="{BB962C8B-B14F-4D97-AF65-F5344CB8AC3E}">
        <p14:creationId xmlns:p14="http://schemas.microsoft.com/office/powerpoint/2010/main" val="39264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3DF9-AD9B-1A42-BE8E-0169A701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for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0CEC6-23F7-DB4C-A337-5ECBDA2ED0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5"/>
                </a:solidFill>
              </a:rPr>
              <a:t>10.30am – 1.30pm  </a:t>
            </a:r>
          </a:p>
          <a:p>
            <a:pPr marL="0" indent="0">
              <a:buNone/>
            </a:pPr>
            <a:r>
              <a:rPr lang="en-US" sz="3200" dirty="0"/>
              <a:t>Session 1: Network Operators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Neda </a:t>
            </a:r>
            <a:r>
              <a:rPr lang="en-US" sz="1900" dirty="0" err="1"/>
              <a:t>Beheshti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Facebook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Lincoln Dale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Google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TY Huang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Netflix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 err="1"/>
              <a:t>Honqqiang</a:t>
            </a:r>
            <a:r>
              <a:rPr lang="en-US" sz="1900" dirty="0"/>
              <a:t> Liu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Alibaba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Ken </a:t>
            </a:r>
            <a:r>
              <a:rPr lang="en-US" sz="1900" dirty="0" err="1"/>
              <a:t>Duell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AT&amp;T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Joel </a:t>
            </a:r>
            <a:r>
              <a:rPr lang="en-US" sz="1900" dirty="0" err="1"/>
              <a:t>Jaeggli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Fastly</a:t>
            </a:r>
          </a:p>
          <a:p>
            <a:pPr marL="974725" indent="-223838">
              <a:buNone/>
            </a:pPr>
            <a:r>
              <a:rPr lang="en-US" sz="2600" dirty="0">
                <a:solidFill>
                  <a:schemeClr val="accent5"/>
                </a:solidFill>
              </a:rPr>
              <a:t>[12.00 – 12.30 Lunch]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Simon </a:t>
            </a:r>
            <a:r>
              <a:rPr lang="en-US" sz="1900" dirty="0" err="1"/>
              <a:t>Leinen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Switch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Bob Briscoe </a:t>
            </a:r>
            <a:r>
              <a:rPr lang="en-US" sz="1900" dirty="0" err="1">
                <a:solidFill>
                  <a:schemeClr val="bg1">
                    <a:lumMod val="50000"/>
                  </a:schemeClr>
                </a:solidFill>
              </a:rPr>
              <a:t>CableLabs</a:t>
            </a:r>
            <a:endParaRPr lang="en-US" sz="1900" dirty="0">
              <a:solidFill>
                <a:schemeClr val="bg1">
                  <a:lumMod val="50000"/>
                </a:schemeClr>
              </a:solidFill>
            </a:endParaRP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Chuanxiong Guo </a:t>
            </a:r>
            <a:r>
              <a:rPr lang="en-US" sz="1900" dirty="0" err="1">
                <a:solidFill>
                  <a:schemeClr val="bg1">
                    <a:lumMod val="50000"/>
                  </a:schemeClr>
                </a:solidFill>
              </a:rPr>
              <a:t>Bytedance</a:t>
            </a:r>
            <a:endParaRPr lang="en-US" sz="1900" dirty="0">
              <a:solidFill>
                <a:schemeClr val="bg1">
                  <a:lumMod val="50000"/>
                </a:schemeClr>
              </a:solidFill>
            </a:endParaRP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Igor </a:t>
            </a:r>
            <a:r>
              <a:rPr lang="en-US" sz="1900" dirty="0" err="1"/>
              <a:t>Gashinsky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Oath</a:t>
            </a:r>
          </a:p>
          <a:p>
            <a:pPr marL="0" indent="0">
              <a:buNone/>
            </a:pP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74C99-2DC1-E04C-BA95-D833A449F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65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5"/>
                </a:solidFill>
              </a:rPr>
              <a:t>1.45pm – 2.45pm</a:t>
            </a:r>
          </a:p>
          <a:p>
            <a:pPr marL="0" indent="0">
              <a:buNone/>
            </a:pPr>
            <a:r>
              <a:rPr lang="en-US" sz="3200" dirty="0"/>
              <a:t>Session 2: Technology Providers</a:t>
            </a:r>
          </a:p>
          <a:p>
            <a:pPr marL="974725" indent="-223838"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2000" dirty="0"/>
              <a:t>Parvin Taheri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Cisco</a:t>
            </a:r>
          </a:p>
          <a:p>
            <a:pPr marL="974725" indent="-223838"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2000" dirty="0"/>
              <a:t>Francois </a:t>
            </a:r>
            <a:r>
              <a:rPr lang="en-US" sz="2000" dirty="0" err="1"/>
              <a:t>Labonte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Arista</a:t>
            </a:r>
          </a:p>
          <a:p>
            <a:pPr marL="974725" indent="-223838"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2000" dirty="0"/>
              <a:t>Golan </a:t>
            </a:r>
            <a:r>
              <a:rPr lang="en-US" sz="2000" dirty="0" err="1"/>
              <a:t>Schzukin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Dune/BCM</a:t>
            </a:r>
          </a:p>
          <a:p>
            <a:pPr marL="974725" indent="-223838"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2000" dirty="0"/>
              <a:t>Chang Kim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Barefoot</a:t>
            </a:r>
          </a:p>
          <a:p>
            <a:pPr marL="0" indent="0">
              <a:buNone/>
            </a:pPr>
            <a:endParaRPr lang="en-US" sz="32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accent5"/>
                </a:solidFill>
              </a:rPr>
              <a:t>3.00pm – 4.00pm</a:t>
            </a:r>
          </a:p>
          <a:p>
            <a:pPr marL="0" indent="0">
              <a:buNone/>
            </a:pPr>
            <a:r>
              <a:rPr lang="en-US" sz="3200" dirty="0"/>
              <a:t>Session 3: Discussion</a:t>
            </a:r>
            <a:endParaRPr lang="en-US" dirty="0"/>
          </a:p>
          <a:p>
            <a:pPr marL="974725" lvl="1" indent="-223838">
              <a:buSzPct val="75000"/>
              <a:buFont typeface="Wingdings" pitchFamily="2" charset="2"/>
              <a:buChar char="§"/>
            </a:pPr>
            <a:r>
              <a:rPr lang="en-US" sz="2000" dirty="0"/>
              <a:t>Conclusions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Neda, Bruce, Nasser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974725" lvl="1" indent="-223838">
              <a:buSzPct val="75000"/>
              <a:buFont typeface="Wingdings" pitchFamily="2" charset="2"/>
              <a:buChar char="§"/>
            </a:pPr>
            <a:r>
              <a:rPr lang="en-US" sz="2000" dirty="0"/>
              <a:t>Actions and Next Steps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Yashar, Nick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54ACE-C92B-D842-A832-1865437D8876}"/>
              </a:ext>
            </a:extLst>
          </p:cNvPr>
          <p:cNvSpPr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196CE-6ACD-7042-88D7-70EC016843B9}"/>
              </a:ext>
            </a:extLst>
          </p:cNvPr>
          <p:cNvSpPr/>
          <p:nvPr/>
        </p:nvSpPr>
        <p:spPr>
          <a:xfrm>
            <a:off x="6172200" y="1822450"/>
            <a:ext cx="5450840" cy="19875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D9B86-E662-D946-B338-B59F7949785C}"/>
              </a:ext>
            </a:extLst>
          </p:cNvPr>
          <p:cNvSpPr/>
          <p:nvPr/>
        </p:nvSpPr>
        <p:spPr>
          <a:xfrm>
            <a:off x="6172200" y="4287520"/>
            <a:ext cx="5450840" cy="189642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6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0136-CC25-AD42-8752-094FF7A60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73576-8DEB-DB45-ADBB-A6304FF6F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Speakers from 14 companies and 2 universities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Network operators, cloud companies, router vendors, chip vendors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Attendees from 22 companies and 2 universities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Let’s introduce ourselves…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2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3DF9-AD9B-1A42-BE8E-0169A701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for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0CEC6-23F7-DB4C-A337-5ECBDA2ED0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5"/>
                </a:solidFill>
              </a:rPr>
              <a:t>10.30am – 1.30pm  </a:t>
            </a:r>
          </a:p>
          <a:p>
            <a:pPr marL="0" indent="0">
              <a:buNone/>
            </a:pPr>
            <a:r>
              <a:rPr lang="en-US" sz="3200" dirty="0"/>
              <a:t>Session 1: Network Operators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Neda </a:t>
            </a:r>
            <a:r>
              <a:rPr lang="en-US" sz="1900" dirty="0" err="1"/>
              <a:t>Beheshti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Facebook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Lincoln Dale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Google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TY Huang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Netflix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 err="1"/>
              <a:t>Honqqiang</a:t>
            </a:r>
            <a:r>
              <a:rPr lang="en-US" sz="1900" dirty="0"/>
              <a:t> Liu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Alibaba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Ken </a:t>
            </a:r>
            <a:r>
              <a:rPr lang="en-US" sz="1900" dirty="0" err="1"/>
              <a:t>Duell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AT&amp;T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Joel </a:t>
            </a:r>
            <a:r>
              <a:rPr lang="en-US" sz="1900" dirty="0" err="1"/>
              <a:t>Jaeggli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Fastly</a:t>
            </a:r>
          </a:p>
          <a:p>
            <a:pPr marL="974725" indent="-223838">
              <a:buNone/>
            </a:pPr>
            <a:r>
              <a:rPr lang="en-US" sz="2600" dirty="0">
                <a:solidFill>
                  <a:schemeClr val="accent5"/>
                </a:solidFill>
              </a:rPr>
              <a:t>[12.00 – 12.30 Lunch]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Simon </a:t>
            </a:r>
            <a:r>
              <a:rPr lang="en-US" sz="1900" dirty="0" err="1"/>
              <a:t>Leinen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Switch</a:t>
            </a: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Bob Briscoe </a:t>
            </a:r>
            <a:r>
              <a:rPr lang="en-US" sz="1900" dirty="0" err="1">
                <a:solidFill>
                  <a:schemeClr val="bg1">
                    <a:lumMod val="50000"/>
                  </a:schemeClr>
                </a:solidFill>
              </a:rPr>
              <a:t>CableLabs</a:t>
            </a:r>
            <a:endParaRPr lang="en-US" sz="1900" dirty="0">
              <a:solidFill>
                <a:schemeClr val="bg1">
                  <a:lumMod val="50000"/>
                </a:schemeClr>
              </a:solidFill>
            </a:endParaRP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Chuanxiong Guo </a:t>
            </a:r>
            <a:r>
              <a:rPr lang="en-US" sz="1900" dirty="0" err="1">
                <a:solidFill>
                  <a:schemeClr val="bg1">
                    <a:lumMod val="50000"/>
                  </a:schemeClr>
                </a:solidFill>
              </a:rPr>
              <a:t>Bytedance</a:t>
            </a:r>
            <a:endParaRPr lang="en-US" sz="1900" dirty="0">
              <a:solidFill>
                <a:schemeClr val="bg1">
                  <a:lumMod val="50000"/>
                </a:schemeClr>
              </a:solidFill>
            </a:endParaRPr>
          </a:p>
          <a:p>
            <a:pPr marL="974725" indent="-223838">
              <a:lnSpc>
                <a:spcPct val="100000"/>
              </a:lnSpc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1900" dirty="0"/>
              <a:t>Igor </a:t>
            </a:r>
            <a:r>
              <a:rPr lang="en-US" sz="1900" dirty="0" err="1"/>
              <a:t>Gashinsky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</a:rPr>
              <a:t>Oath</a:t>
            </a:r>
          </a:p>
          <a:p>
            <a:pPr marL="0" indent="0">
              <a:buNone/>
            </a:pP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74C99-2DC1-E04C-BA95-D833A449F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65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5"/>
                </a:solidFill>
              </a:rPr>
              <a:t>1.45pm – 2.45pm</a:t>
            </a:r>
          </a:p>
          <a:p>
            <a:pPr marL="0" indent="0">
              <a:buNone/>
            </a:pPr>
            <a:r>
              <a:rPr lang="en-US" sz="3200" dirty="0"/>
              <a:t>Session 2: Technology Providers</a:t>
            </a:r>
          </a:p>
          <a:p>
            <a:pPr marL="974725" indent="-223838"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2000" dirty="0"/>
              <a:t>Parvin Taheri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Cisco</a:t>
            </a:r>
          </a:p>
          <a:p>
            <a:pPr marL="974725" indent="-223838"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2000" dirty="0"/>
              <a:t>Francois </a:t>
            </a:r>
            <a:r>
              <a:rPr lang="en-US" sz="2000" dirty="0" err="1"/>
              <a:t>Labonte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Arista</a:t>
            </a:r>
          </a:p>
          <a:p>
            <a:pPr marL="974725" indent="-223838"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2000" dirty="0"/>
              <a:t>Golan </a:t>
            </a:r>
            <a:r>
              <a:rPr lang="en-US" sz="2000" dirty="0" err="1"/>
              <a:t>Schzukin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Dune/BCM</a:t>
            </a:r>
          </a:p>
          <a:p>
            <a:pPr marL="974725" indent="-223838">
              <a:spcBef>
                <a:spcPts val="0"/>
              </a:spcBef>
              <a:buSzPct val="75000"/>
              <a:buFont typeface="Wingdings" pitchFamily="2" charset="2"/>
              <a:buChar char="§"/>
            </a:pPr>
            <a:r>
              <a:rPr lang="en-US" sz="2000" dirty="0"/>
              <a:t>Chang Kim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Barefoot</a:t>
            </a:r>
          </a:p>
          <a:p>
            <a:pPr marL="0" indent="0">
              <a:buNone/>
            </a:pPr>
            <a:endParaRPr lang="en-US" sz="32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accent5"/>
                </a:solidFill>
              </a:rPr>
              <a:t>3.00pm – 4.00pm</a:t>
            </a:r>
          </a:p>
          <a:p>
            <a:pPr marL="0" indent="0">
              <a:buNone/>
            </a:pPr>
            <a:r>
              <a:rPr lang="en-US" sz="3200" dirty="0"/>
              <a:t>Session 3: Discussion</a:t>
            </a:r>
            <a:endParaRPr lang="en-US" dirty="0"/>
          </a:p>
          <a:p>
            <a:pPr marL="974725" lvl="1" indent="-223838">
              <a:buSzPct val="75000"/>
              <a:buFont typeface="Wingdings" pitchFamily="2" charset="2"/>
              <a:buChar char="§"/>
            </a:pPr>
            <a:r>
              <a:rPr lang="en-US" sz="2000" dirty="0"/>
              <a:t>Conclusions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Neda, Bruce, Nasser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974725" lvl="1" indent="-223838">
              <a:buSzPct val="75000"/>
              <a:buFont typeface="Wingdings" pitchFamily="2" charset="2"/>
              <a:buChar char="§"/>
            </a:pPr>
            <a:r>
              <a:rPr lang="en-US" sz="2000" dirty="0"/>
              <a:t>Actions and Next Steps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Yashar, Nick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54ACE-C92B-D842-A832-1865437D8876}"/>
              </a:ext>
            </a:extLst>
          </p:cNvPr>
          <p:cNvSpPr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196CE-6ACD-7042-88D7-70EC016843B9}"/>
              </a:ext>
            </a:extLst>
          </p:cNvPr>
          <p:cNvSpPr/>
          <p:nvPr/>
        </p:nvSpPr>
        <p:spPr>
          <a:xfrm>
            <a:off x="6172200" y="1822450"/>
            <a:ext cx="5450840" cy="19875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D9B86-E662-D946-B338-B59F7949785C}"/>
              </a:ext>
            </a:extLst>
          </p:cNvPr>
          <p:cNvSpPr/>
          <p:nvPr/>
        </p:nvSpPr>
        <p:spPr>
          <a:xfrm>
            <a:off x="6172200" y="4287520"/>
            <a:ext cx="5450840" cy="189642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06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2240D2-F26E-294B-8A18-2A4645A4C6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brief history of buffer size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B0275B8-CC3A-6D48-9A45-D980474B80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9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A7FDCA7C-DCAB-4B40-A46E-B9E1A5AA261E}"/>
              </a:ext>
            </a:extLst>
          </p:cNvPr>
          <p:cNvSpPr/>
          <p:nvPr/>
        </p:nvSpPr>
        <p:spPr>
          <a:xfrm>
            <a:off x="0" y="839586"/>
            <a:ext cx="11912133" cy="28263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6BC02A-4B1B-C543-A133-EFE7C669432D}"/>
              </a:ext>
            </a:extLst>
          </p:cNvPr>
          <p:cNvCxnSpPr/>
          <p:nvPr/>
        </p:nvCxnSpPr>
        <p:spPr>
          <a:xfrm>
            <a:off x="933797" y="839579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5D4A63-6028-DD4A-AA19-D2F00FBB1892}"/>
              </a:ext>
            </a:extLst>
          </p:cNvPr>
          <p:cNvCxnSpPr/>
          <p:nvPr/>
        </p:nvCxnSpPr>
        <p:spPr>
          <a:xfrm>
            <a:off x="10616499" y="839579"/>
            <a:ext cx="0" cy="28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B804D2D-5705-FB42-B5AC-CDDD0575954A}"/>
              </a:ext>
            </a:extLst>
          </p:cNvPr>
          <p:cNvSpPr txBox="1"/>
          <p:nvPr/>
        </p:nvSpPr>
        <p:spPr>
          <a:xfrm>
            <a:off x="633073" y="57391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1988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E6DE5-C52C-F248-8F7A-C1A4A49CF92E}"/>
              </a:ext>
            </a:extLst>
          </p:cNvPr>
          <p:cNvSpPr txBox="1"/>
          <p:nvPr/>
        </p:nvSpPr>
        <p:spPr>
          <a:xfrm>
            <a:off x="10341169" y="57391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FE482EC-C92F-5D49-AB63-FAEBB3DC6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4" y="2001087"/>
            <a:ext cx="1785569" cy="21802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F2509B-AFA2-B84F-8BA2-FA31DFFA3038}"/>
                  </a:ext>
                </a:extLst>
              </p:cNvPr>
              <p:cNvSpPr txBox="1"/>
              <p:nvPr/>
            </p:nvSpPr>
            <p:spPr>
              <a:xfrm>
                <a:off x="5273945" y="2282442"/>
                <a:ext cx="1701171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F2509B-AFA2-B84F-8BA2-FA31DFFA3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945" y="2282442"/>
                <a:ext cx="1701171" cy="430887"/>
              </a:xfrm>
              <a:prstGeom prst="rect">
                <a:avLst/>
              </a:prstGeom>
              <a:blipFill>
                <a:blip r:embed="rId4"/>
                <a:stretch>
                  <a:fillRect l="-3704" r="-2963" b="-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82E0E738-3E64-DA46-AD84-CFE818755505}"/>
              </a:ext>
            </a:extLst>
          </p:cNvPr>
          <p:cNvSpPr txBox="1"/>
          <p:nvPr/>
        </p:nvSpPr>
        <p:spPr>
          <a:xfrm>
            <a:off x="0" y="1127077"/>
            <a:ext cx="1841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Congestion Avoidance </a:t>
            </a:r>
          </a:p>
          <a:p>
            <a:pPr algn="ctr"/>
            <a:r>
              <a:rPr lang="en-US" sz="1400" dirty="0"/>
              <a:t>and Control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VJ &amp; MK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00803CA-0230-864A-91F3-392331AF0C9D}"/>
              </a:ext>
            </a:extLst>
          </p:cNvPr>
          <p:cNvGrpSpPr/>
          <p:nvPr/>
        </p:nvGrpSpPr>
        <p:grpSpPr>
          <a:xfrm>
            <a:off x="2028281" y="573919"/>
            <a:ext cx="1785569" cy="3614314"/>
            <a:chOff x="2028281" y="573919"/>
            <a:chExt cx="1785569" cy="361431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B4B7F79-1132-494B-B563-AD3B143844C7}"/>
                </a:ext>
              </a:extLst>
            </p:cNvPr>
            <p:cNvCxnSpPr/>
            <p:nvPr/>
          </p:nvCxnSpPr>
          <p:spPr>
            <a:xfrm>
              <a:off x="2896523" y="839579"/>
              <a:ext cx="0" cy="2826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6D5854-9EBC-C240-ABB5-F4CB3A547DA5}"/>
                </a:ext>
              </a:extLst>
            </p:cNvPr>
            <p:cNvSpPr txBox="1"/>
            <p:nvPr/>
          </p:nvSpPr>
          <p:spPr>
            <a:xfrm>
              <a:off x="2600031" y="573919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1994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8DC520-F6E4-3542-BF3A-9770F77E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8281" y="2008017"/>
              <a:ext cx="1785569" cy="2180216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94B1C60-DD5A-3F4C-A41D-EBA3CBE0BF52}"/>
                </a:ext>
              </a:extLst>
            </p:cNvPr>
            <p:cNvSpPr txBox="1"/>
            <p:nvPr/>
          </p:nvSpPr>
          <p:spPr>
            <a:xfrm>
              <a:off x="2128204" y="1138904"/>
              <a:ext cx="1536638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High Performance </a:t>
              </a:r>
            </a:p>
            <a:p>
              <a:pPr algn="ctr"/>
              <a:r>
                <a:rPr lang="en-US" sz="1400" dirty="0"/>
                <a:t>TCP in ANSNET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CV &amp; CS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A8888E3E-4A44-3544-8941-D5D8F26162B6}"/>
              </a:ext>
            </a:extLst>
          </p:cNvPr>
          <p:cNvSpPr/>
          <p:nvPr/>
        </p:nvSpPr>
        <p:spPr>
          <a:xfrm>
            <a:off x="5089514" y="4738855"/>
            <a:ext cx="15902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4ABFD91-6233-B144-9B9B-2F91C22A90BB}"/>
              </a:ext>
            </a:extLst>
          </p:cNvPr>
          <p:cNvGrpSpPr/>
          <p:nvPr/>
        </p:nvGrpSpPr>
        <p:grpSpPr>
          <a:xfrm>
            <a:off x="761970" y="4567440"/>
            <a:ext cx="10506168" cy="1373984"/>
            <a:chOff x="761970" y="4567440"/>
            <a:chExt cx="10506168" cy="1373984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55484B4-EB4B-4244-AAB2-D84C7A3B72E3}"/>
                </a:ext>
              </a:extLst>
            </p:cNvPr>
            <p:cNvSpPr/>
            <p:nvPr/>
          </p:nvSpPr>
          <p:spPr>
            <a:xfrm>
              <a:off x="3110846" y="4879567"/>
              <a:ext cx="672662" cy="620110"/>
            </a:xfrm>
            <a:custGeom>
              <a:avLst/>
              <a:gdLst>
                <a:gd name="connsiteX0" fmla="*/ 0 w 672662"/>
                <a:gd name="connsiteY0" fmla="*/ 0 h 620110"/>
                <a:gd name="connsiteX1" fmla="*/ 672662 w 672662"/>
                <a:gd name="connsiteY1" fmla="*/ 0 h 620110"/>
                <a:gd name="connsiteX2" fmla="*/ 672662 w 672662"/>
                <a:gd name="connsiteY2" fmla="*/ 620110 h 620110"/>
                <a:gd name="connsiteX3" fmla="*/ 21020 w 672662"/>
                <a:gd name="connsiteY3" fmla="*/ 62011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2" h="620110">
                  <a:moveTo>
                    <a:pt x="0" y="0"/>
                  </a:moveTo>
                  <a:lnTo>
                    <a:pt x="672662" y="0"/>
                  </a:lnTo>
                  <a:lnTo>
                    <a:pt x="672662" y="620110"/>
                  </a:lnTo>
                  <a:lnTo>
                    <a:pt x="21020" y="62011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A59F90-1189-8C45-85F7-87C1E14390A9}"/>
                </a:ext>
              </a:extLst>
            </p:cNvPr>
            <p:cNvCxnSpPr/>
            <p:nvPr/>
          </p:nvCxnSpPr>
          <p:spPr>
            <a:xfrm>
              <a:off x="3597391" y="4995264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30BED-4B41-C948-BFFE-B113F3CC88D4}"/>
                </a:ext>
              </a:extLst>
            </p:cNvPr>
            <p:cNvCxnSpPr/>
            <p:nvPr/>
          </p:nvCxnSpPr>
          <p:spPr>
            <a:xfrm>
              <a:off x="3339887" y="4995264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E92E01B-DEFE-C248-9974-E02244A78D51}"/>
                </a:ext>
              </a:extLst>
            </p:cNvPr>
            <p:cNvCxnSpPr/>
            <p:nvPr/>
          </p:nvCxnSpPr>
          <p:spPr>
            <a:xfrm>
              <a:off x="3783508" y="5186691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42FCD28-E04D-FC47-BBA0-24614538E84A}"/>
                </a:ext>
              </a:extLst>
            </p:cNvPr>
            <p:cNvCxnSpPr/>
            <p:nvPr/>
          </p:nvCxnSpPr>
          <p:spPr>
            <a:xfrm>
              <a:off x="2028281" y="5186691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1">
              <a:extLst>
                <a:ext uri="{FF2B5EF4-FFF2-40B4-BE49-F238E27FC236}">
                  <a16:creationId xmlns:a16="http://schemas.microsoft.com/office/drawing/2014/main" id="{52D6846E-A05E-DF43-8BBD-4397C19029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1970" y="4576254"/>
              <a:ext cx="1371600" cy="1356360"/>
              <a:chOff x="457200" y="1828801"/>
              <a:chExt cx="1143000" cy="1130300"/>
            </a:xfrm>
          </p:grpSpPr>
          <p:pic>
            <p:nvPicPr>
              <p:cNvPr id="32" name="Picture 45">
                <a:extLst>
                  <a:ext uri="{FF2B5EF4-FFF2-40B4-BE49-F238E27FC236}">
                    <a16:creationId xmlns:a16="http://schemas.microsoft.com/office/drawing/2014/main" id="{1E9EFFD0-2F2A-EF42-904B-C2BAF3F9AD6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alphaModFix amt="9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828801"/>
                <a:ext cx="1143000" cy="113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94901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FD7E4BF-C059-BB41-B4FB-D20D53A9C0C0}"/>
                  </a:ext>
                </a:extLst>
              </p:cNvPr>
              <p:cNvSpPr txBox="1"/>
              <p:nvPr/>
            </p:nvSpPr>
            <p:spPr>
              <a:xfrm>
                <a:off x="1008063" y="2049462"/>
                <a:ext cx="331555" cy="4462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8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A</a:t>
                </a:r>
              </a:p>
            </p:txBody>
          </p:sp>
        </p:grpSp>
        <p:grpSp>
          <p:nvGrpSpPr>
            <p:cNvPr id="34" name="Group 51">
              <a:extLst>
                <a:ext uri="{FF2B5EF4-FFF2-40B4-BE49-F238E27FC236}">
                  <a16:creationId xmlns:a16="http://schemas.microsoft.com/office/drawing/2014/main" id="{03E5B1B6-B998-1141-93BB-8F62B8097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96538" y="4585064"/>
              <a:ext cx="1371600" cy="1356360"/>
              <a:chOff x="457199" y="1828801"/>
              <a:chExt cx="1142999" cy="1130300"/>
            </a:xfrm>
          </p:grpSpPr>
          <p:pic>
            <p:nvPicPr>
              <p:cNvPr id="35" name="Picture 52">
                <a:extLst>
                  <a:ext uri="{FF2B5EF4-FFF2-40B4-BE49-F238E27FC236}">
                    <a16:creationId xmlns:a16="http://schemas.microsoft.com/office/drawing/2014/main" id="{85C8C480-96DF-C446-A254-44CE43E310D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alphaModFix amt="9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199" y="1828801"/>
                <a:ext cx="1142999" cy="113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94901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9D58DE6-5464-6B4D-B708-A7EB7B48DD43}"/>
                  </a:ext>
                </a:extLst>
              </p:cNvPr>
              <p:cNvSpPr txBox="1"/>
              <p:nvPr/>
            </p:nvSpPr>
            <p:spPr>
              <a:xfrm>
                <a:off x="1008063" y="2049462"/>
                <a:ext cx="320868" cy="4462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8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B</a:t>
                </a:r>
              </a:p>
            </p:txBody>
          </p:sp>
        </p:grp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8589017-6DD2-194C-A126-A87CE5238FB4}"/>
                </a:ext>
              </a:extLst>
            </p:cNvPr>
            <p:cNvSpPr/>
            <p:nvPr/>
          </p:nvSpPr>
          <p:spPr>
            <a:xfrm>
              <a:off x="4831036" y="4879567"/>
              <a:ext cx="707070" cy="620110"/>
            </a:xfrm>
            <a:custGeom>
              <a:avLst/>
              <a:gdLst>
                <a:gd name="connsiteX0" fmla="*/ 0 w 672662"/>
                <a:gd name="connsiteY0" fmla="*/ 0 h 620110"/>
                <a:gd name="connsiteX1" fmla="*/ 672662 w 672662"/>
                <a:gd name="connsiteY1" fmla="*/ 0 h 620110"/>
                <a:gd name="connsiteX2" fmla="*/ 672662 w 672662"/>
                <a:gd name="connsiteY2" fmla="*/ 620110 h 620110"/>
                <a:gd name="connsiteX3" fmla="*/ 21020 w 672662"/>
                <a:gd name="connsiteY3" fmla="*/ 62011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2" h="620110">
                  <a:moveTo>
                    <a:pt x="0" y="0"/>
                  </a:moveTo>
                  <a:lnTo>
                    <a:pt x="672662" y="0"/>
                  </a:lnTo>
                  <a:lnTo>
                    <a:pt x="672662" y="620110"/>
                  </a:lnTo>
                  <a:lnTo>
                    <a:pt x="21020" y="62011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1D0D84-2402-0F4D-BDA0-934FBE7D4977}"/>
                </a:ext>
              </a:extLst>
            </p:cNvPr>
            <p:cNvCxnSpPr/>
            <p:nvPr/>
          </p:nvCxnSpPr>
          <p:spPr>
            <a:xfrm>
              <a:off x="5351989" y="4995264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1FA611-A06A-BC44-BA50-7B985A1BA64A}"/>
                </a:ext>
              </a:extLst>
            </p:cNvPr>
            <p:cNvCxnSpPr/>
            <p:nvPr/>
          </p:nvCxnSpPr>
          <p:spPr>
            <a:xfrm>
              <a:off x="5094485" y="4995264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3237A64-C184-FB41-9601-1E6BD32D04B6}"/>
                </a:ext>
              </a:extLst>
            </p:cNvPr>
            <p:cNvCxnSpPr/>
            <p:nvPr/>
          </p:nvCxnSpPr>
          <p:spPr>
            <a:xfrm>
              <a:off x="5538106" y="5186691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A06BF61-74B3-CF4E-A03B-669FA8DCBB3D}"/>
                </a:ext>
              </a:extLst>
            </p:cNvPr>
            <p:cNvSpPr txBox="1"/>
            <p:nvPr/>
          </p:nvSpPr>
          <p:spPr>
            <a:xfrm>
              <a:off x="5891044" y="4844034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893C0DD-4539-D248-8DD6-86D59B1A207B}"/>
                </a:ext>
              </a:extLst>
            </p:cNvPr>
            <p:cNvSpPr/>
            <p:nvPr/>
          </p:nvSpPr>
          <p:spPr>
            <a:xfrm>
              <a:off x="6598114" y="4879567"/>
              <a:ext cx="672662" cy="620110"/>
            </a:xfrm>
            <a:custGeom>
              <a:avLst/>
              <a:gdLst>
                <a:gd name="connsiteX0" fmla="*/ 0 w 672662"/>
                <a:gd name="connsiteY0" fmla="*/ 0 h 620110"/>
                <a:gd name="connsiteX1" fmla="*/ 672662 w 672662"/>
                <a:gd name="connsiteY1" fmla="*/ 0 h 620110"/>
                <a:gd name="connsiteX2" fmla="*/ 672662 w 672662"/>
                <a:gd name="connsiteY2" fmla="*/ 620110 h 620110"/>
                <a:gd name="connsiteX3" fmla="*/ 21020 w 672662"/>
                <a:gd name="connsiteY3" fmla="*/ 62011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2" h="620110">
                  <a:moveTo>
                    <a:pt x="0" y="0"/>
                  </a:moveTo>
                  <a:lnTo>
                    <a:pt x="672662" y="0"/>
                  </a:lnTo>
                  <a:lnTo>
                    <a:pt x="672662" y="620110"/>
                  </a:lnTo>
                  <a:lnTo>
                    <a:pt x="21020" y="62011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9BF080-F33D-824F-96EC-67581A1CE96A}"/>
                </a:ext>
              </a:extLst>
            </p:cNvPr>
            <p:cNvCxnSpPr/>
            <p:nvPr/>
          </p:nvCxnSpPr>
          <p:spPr>
            <a:xfrm>
              <a:off x="7084659" y="4995264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BC06DD5-28C6-7942-AD90-AFE2C1B03016}"/>
                </a:ext>
              </a:extLst>
            </p:cNvPr>
            <p:cNvCxnSpPr/>
            <p:nvPr/>
          </p:nvCxnSpPr>
          <p:spPr>
            <a:xfrm>
              <a:off x="6827155" y="4995264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A577E6A-78DF-D640-8195-406B42844104}"/>
                </a:ext>
              </a:extLst>
            </p:cNvPr>
            <p:cNvCxnSpPr/>
            <p:nvPr/>
          </p:nvCxnSpPr>
          <p:spPr>
            <a:xfrm>
              <a:off x="7270776" y="5186691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8BECD73-553D-DB4D-A1DE-DFE0E65F404F}"/>
                </a:ext>
              </a:extLst>
            </p:cNvPr>
            <p:cNvSpPr/>
            <p:nvPr/>
          </p:nvSpPr>
          <p:spPr>
            <a:xfrm>
              <a:off x="8330784" y="4879567"/>
              <a:ext cx="672662" cy="620110"/>
            </a:xfrm>
            <a:custGeom>
              <a:avLst/>
              <a:gdLst>
                <a:gd name="connsiteX0" fmla="*/ 0 w 672662"/>
                <a:gd name="connsiteY0" fmla="*/ 0 h 620110"/>
                <a:gd name="connsiteX1" fmla="*/ 672662 w 672662"/>
                <a:gd name="connsiteY1" fmla="*/ 0 h 620110"/>
                <a:gd name="connsiteX2" fmla="*/ 672662 w 672662"/>
                <a:gd name="connsiteY2" fmla="*/ 620110 h 620110"/>
                <a:gd name="connsiteX3" fmla="*/ 21020 w 672662"/>
                <a:gd name="connsiteY3" fmla="*/ 62011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2" h="620110">
                  <a:moveTo>
                    <a:pt x="0" y="0"/>
                  </a:moveTo>
                  <a:lnTo>
                    <a:pt x="672662" y="0"/>
                  </a:lnTo>
                  <a:lnTo>
                    <a:pt x="672662" y="620110"/>
                  </a:lnTo>
                  <a:lnTo>
                    <a:pt x="21020" y="62011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B119CDE-4F53-E648-8090-54FAD2ADBA7A}"/>
                </a:ext>
              </a:extLst>
            </p:cNvPr>
            <p:cNvCxnSpPr/>
            <p:nvPr/>
          </p:nvCxnSpPr>
          <p:spPr>
            <a:xfrm>
              <a:off x="8817329" y="4995264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C553155-2CF8-9843-9BD9-AE42E105584D}"/>
                </a:ext>
              </a:extLst>
            </p:cNvPr>
            <p:cNvCxnSpPr/>
            <p:nvPr/>
          </p:nvCxnSpPr>
          <p:spPr>
            <a:xfrm>
              <a:off x="8559825" y="4995264"/>
              <a:ext cx="0" cy="382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8B235B4-F1D1-8443-86DF-72A2524063AC}"/>
                </a:ext>
              </a:extLst>
            </p:cNvPr>
            <p:cNvCxnSpPr/>
            <p:nvPr/>
          </p:nvCxnSpPr>
          <p:spPr>
            <a:xfrm>
              <a:off x="9003446" y="5186691"/>
              <a:ext cx="10825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DC56EDFF-CC67-6C4C-9A6C-6FD2B21CFEEE}"/>
                </a:ext>
              </a:extLst>
            </p:cNvPr>
            <p:cNvCxnSpPr>
              <a:cxnSpLocks/>
            </p:cNvCxnSpPr>
            <p:nvPr/>
          </p:nvCxnSpPr>
          <p:spPr>
            <a:xfrm>
              <a:off x="4831036" y="4752106"/>
              <a:ext cx="707070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8A78AE8-9FB6-244D-BB22-C77DED18DE64}"/>
                </a:ext>
              </a:extLst>
            </p:cNvPr>
            <p:cNvSpPr txBox="1"/>
            <p:nvPr/>
          </p:nvSpPr>
          <p:spPr>
            <a:xfrm>
              <a:off x="4999833" y="456744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FF3BD737-44DE-0945-A83C-C44BB65C8F60}"/>
              </a:ext>
            </a:extLst>
          </p:cNvPr>
          <p:cNvSpPr/>
          <p:nvPr/>
        </p:nvSpPr>
        <p:spPr>
          <a:xfrm>
            <a:off x="5371527" y="4887837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56B0B6C-AA88-8C40-B796-17FC905C4B9F}"/>
              </a:ext>
            </a:extLst>
          </p:cNvPr>
          <p:cNvSpPr/>
          <p:nvPr/>
        </p:nvSpPr>
        <p:spPr>
          <a:xfrm>
            <a:off x="5020171" y="4887837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68088BD-10B9-0147-9630-7E9A5628AAE7}"/>
              </a:ext>
            </a:extLst>
          </p:cNvPr>
          <p:cNvSpPr/>
          <p:nvPr/>
        </p:nvSpPr>
        <p:spPr>
          <a:xfrm>
            <a:off x="4842877" y="4883641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C8A229C-E048-B441-9C97-8DAD389A3B0D}"/>
              </a:ext>
            </a:extLst>
          </p:cNvPr>
          <p:cNvSpPr/>
          <p:nvPr/>
        </p:nvSpPr>
        <p:spPr>
          <a:xfrm>
            <a:off x="5196019" y="4887832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7326F7E-092B-424E-A4F6-CF188ADEB82D}"/>
                  </a:ext>
                </a:extLst>
              </p:cNvPr>
              <p:cNvSpPr txBox="1"/>
              <p:nvPr/>
            </p:nvSpPr>
            <p:spPr>
              <a:xfrm>
                <a:off x="4750795" y="3732972"/>
                <a:ext cx="282936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𝑀𝑎𝑥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𝑅𝑇𝑇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7326F7E-092B-424E-A4F6-CF188ADEB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795" y="3732972"/>
                <a:ext cx="2829364" cy="276999"/>
              </a:xfrm>
              <a:prstGeom prst="rect">
                <a:avLst/>
              </a:prstGeom>
              <a:blipFill>
                <a:blip r:embed="rId7"/>
                <a:stretch>
                  <a:fillRect l="-893" t="-4348" r="-893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2E96A7B4-F607-3440-AA91-316A4F097F57}"/>
              </a:ext>
            </a:extLst>
          </p:cNvPr>
          <p:cNvGrpSpPr/>
          <p:nvPr/>
        </p:nvGrpSpPr>
        <p:grpSpPr>
          <a:xfrm>
            <a:off x="1841723" y="5882660"/>
            <a:ext cx="8335735" cy="677363"/>
            <a:chOff x="1841723" y="5882660"/>
            <a:chExt cx="8335735" cy="677363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F64F5D63-7D39-BB46-AE34-FF8C78F02C7D}"/>
                </a:ext>
              </a:extLst>
            </p:cNvPr>
            <p:cNvSpPr/>
            <p:nvPr/>
          </p:nvSpPr>
          <p:spPr>
            <a:xfrm>
              <a:off x="1841723" y="5882660"/>
              <a:ext cx="8335735" cy="677363"/>
            </a:xfrm>
            <a:custGeom>
              <a:avLst/>
              <a:gdLst>
                <a:gd name="connsiteX0" fmla="*/ 0 w 8335735"/>
                <a:gd name="connsiteY0" fmla="*/ 8164 h 1102178"/>
                <a:gd name="connsiteX1" fmla="*/ 334735 w 8335735"/>
                <a:gd name="connsiteY1" fmla="*/ 8164 h 1102178"/>
                <a:gd name="connsiteX2" fmla="*/ 547007 w 8335735"/>
                <a:gd name="connsiteY2" fmla="*/ 0 h 1102178"/>
                <a:gd name="connsiteX3" fmla="*/ 1371600 w 8335735"/>
                <a:gd name="connsiteY3" fmla="*/ 0 h 1102178"/>
                <a:gd name="connsiteX4" fmla="*/ 1453242 w 8335735"/>
                <a:gd name="connsiteY4" fmla="*/ 8164 h 1102178"/>
                <a:gd name="connsiteX5" fmla="*/ 2424792 w 8335735"/>
                <a:gd name="connsiteY5" fmla="*/ 24493 h 1102178"/>
                <a:gd name="connsiteX6" fmla="*/ 2873828 w 8335735"/>
                <a:gd name="connsiteY6" fmla="*/ 40821 h 1102178"/>
                <a:gd name="connsiteX7" fmla="*/ 3429000 w 8335735"/>
                <a:gd name="connsiteY7" fmla="*/ 48986 h 1102178"/>
                <a:gd name="connsiteX8" fmla="*/ 3812721 w 8335735"/>
                <a:gd name="connsiteY8" fmla="*/ 57150 h 1102178"/>
                <a:gd name="connsiteX9" fmla="*/ 4718957 w 8335735"/>
                <a:gd name="connsiteY9" fmla="*/ 73478 h 1102178"/>
                <a:gd name="connsiteX10" fmla="*/ 5241471 w 8335735"/>
                <a:gd name="connsiteY10" fmla="*/ 89807 h 1102178"/>
                <a:gd name="connsiteX11" fmla="*/ 5380264 w 8335735"/>
                <a:gd name="connsiteY11" fmla="*/ 97971 h 1102178"/>
                <a:gd name="connsiteX12" fmla="*/ 5568042 w 8335735"/>
                <a:gd name="connsiteY12" fmla="*/ 114300 h 1102178"/>
                <a:gd name="connsiteX13" fmla="*/ 5763985 w 8335735"/>
                <a:gd name="connsiteY13" fmla="*/ 122464 h 1102178"/>
                <a:gd name="connsiteX14" fmla="*/ 5804807 w 8335735"/>
                <a:gd name="connsiteY14" fmla="*/ 130628 h 1102178"/>
                <a:gd name="connsiteX15" fmla="*/ 5878285 w 8335735"/>
                <a:gd name="connsiteY15" fmla="*/ 138793 h 1102178"/>
                <a:gd name="connsiteX16" fmla="*/ 5943600 w 8335735"/>
                <a:gd name="connsiteY16" fmla="*/ 146957 h 1102178"/>
                <a:gd name="connsiteX17" fmla="*/ 6000750 w 8335735"/>
                <a:gd name="connsiteY17" fmla="*/ 155121 h 1102178"/>
                <a:gd name="connsiteX18" fmla="*/ 6098721 w 8335735"/>
                <a:gd name="connsiteY18" fmla="*/ 163286 h 1102178"/>
                <a:gd name="connsiteX19" fmla="*/ 6147707 w 8335735"/>
                <a:gd name="connsiteY19" fmla="*/ 171450 h 1102178"/>
                <a:gd name="connsiteX20" fmla="*/ 6245678 w 8335735"/>
                <a:gd name="connsiteY20" fmla="*/ 179614 h 1102178"/>
                <a:gd name="connsiteX21" fmla="*/ 6310992 w 8335735"/>
                <a:gd name="connsiteY21" fmla="*/ 187778 h 1102178"/>
                <a:gd name="connsiteX22" fmla="*/ 6384471 w 8335735"/>
                <a:gd name="connsiteY22" fmla="*/ 195943 h 1102178"/>
                <a:gd name="connsiteX23" fmla="*/ 6466114 w 8335735"/>
                <a:gd name="connsiteY23" fmla="*/ 204107 h 1102178"/>
                <a:gd name="connsiteX24" fmla="*/ 6588578 w 8335735"/>
                <a:gd name="connsiteY24" fmla="*/ 220436 h 1102178"/>
                <a:gd name="connsiteX25" fmla="*/ 6743700 w 8335735"/>
                <a:gd name="connsiteY25" fmla="*/ 228600 h 1102178"/>
                <a:gd name="connsiteX26" fmla="*/ 6809014 w 8335735"/>
                <a:gd name="connsiteY26" fmla="*/ 236764 h 1102178"/>
                <a:gd name="connsiteX27" fmla="*/ 6898821 w 8335735"/>
                <a:gd name="connsiteY27" fmla="*/ 244928 h 1102178"/>
                <a:gd name="connsiteX28" fmla="*/ 6996792 w 8335735"/>
                <a:gd name="connsiteY28" fmla="*/ 261257 h 1102178"/>
                <a:gd name="connsiteX29" fmla="*/ 7086600 w 8335735"/>
                <a:gd name="connsiteY29" fmla="*/ 269421 h 1102178"/>
                <a:gd name="connsiteX30" fmla="*/ 7143750 w 8335735"/>
                <a:gd name="connsiteY30" fmla="*/ 277586 h 1102178"/>
                <a:gd name="connsiteX31" fmla="*/ 7225392 w 8335735"/>
                <a:gd name="connsiteY31" fmla="*/ 285750 h 1102178"/>
                <a:gd name="connsiteX32" fmla="*/ 7298871 w 8335735"/>
                <a:gd name="connsiteY32" fmla="*/ 293914 h 1102178"/>
                <a:gd name="connsiteX33" fmla="*/ 7429500 w 8335735"/>
                <a:gd name="connsiteY33" fmla="*/ 318407 h 1102178"/>
                <a:gd name="connsiteX34" fmla="*/ 7470321 w 8335735"/>
                <a:gd name="connsiteY34" fmla="*/ 326571 h 1102178"/>
                <a:gd name="connsiteX35" fmla="*/ 7527471 w 8335735"/>
                <a:gd name="connsiteY35" fmla="*/ 334736 h 1102178"/>
                <a:gd name="connsiteX36" fmla="*/ 7584621 w 8335735"/>
                <a:gd name="connsiteY36" fmla="*/ 351064 h 1102178"/>
                <a:gd name="connsiteX37" fmla="*/ 7698921 w 8335735"/>
                <a:gd name="connsiteY37" fmla="*/ 375557 h 1102178"/>
                <a:gd name="connsiteX38" fmla="*/ 7813221 w 8335735"/>
                <a:gd name="connsiteY38" fmla="*/ 400050 h 1102178"/>
                <a:gd name="connsiteX39" fmla="*/ 7862207 w 8335735"/>
                <a:gd name="connsiteY39" fmla="*/ 416378 h 1102178"/>
                <a:gd name="connsiteX40" fmla="*/ 7894864 w 8335735"/>
                <a:gd name="connsiteY40" fmla="*/ 424543 h 1102178"/>
                <a:gd name="connsiteX41" fmla="*/ 7943850 w 8335735"/>
                <a:gd name="connsiteY41" fmla="*/ 440871 h 1102178"/>
                <a:gd name="connsiteX42" fmla="*/ 7992835 w 8335735"/>
                <a:gd name="connsiteY42" fmla="*/ 449036 h 1102178"/>
                <a:gd name="connsiteX43" fmla="*/ 8082642 w 8335735"/>
                <a:gd name="connsiteY43" fmla="*/ 481693 h 1102178"/>
                <a:gd name="connsiteX44" fmla="*/ 8172450 w 8335735"/>
                <a:gd name="connsiteY44" fmla="*/ 514350 h 1102178"/>
                <a:gd name="connsiteX45" fmla="*/ 8205107 w 8335735"/>
                <a:gd name="connsiteY45" fmla="*/ 530678 h 1102178"/>
                <a:gd name="connsiteX46" fmla="*/ 8229600 w 8335735"/>
                <a:gd name="connsiteY46" fmla="*/ 538843 h 1102178"/>
                <a:gd name="connsiteX47" fmla="*/ 8294914 w 8335735"/>
                <a:gd name="connsiteY47" fmla="*/ 595993 h 1102178"/>
                <a:gd name="connsiteX48" fmla="*/ 8311242 w 8335735"/>
                <a:gd name="connsiteY48" fmla="*/ 628650 h 1102178"/>
                <a:gd name="connsiteX49" fmla="*/ 8319407 w 8335735"/>
                <a:gd name="connsiteY49" fmla="*/ 661307 h 1102178"/>
                <a:gd name="connsiteX50" fmla="*/ 8335735 w 8335735"/>
                <a:gd name="connsiteY50" fmla="*/ 726621 h 1102178"/>
                <a:gd name="connsiteX51" fmla="*/ 8327571 w 8335735"/>
                <a:gd name="connsiteY51" fmla="*/ 751114 h 1102178"/>
                <a:gd name="connsiteX52" fmla="*/ 8319407 w 8335735"/>
                <a:gd name="connsiteY52" fmla="*/ 791936 h 1102178"/>
                <a:gd name="connsiteX53" fmla="*/ 8180614 w 8335735"/>
                <a:gd name="connsiteY53" fmla="*/ 881743 h 1102178"/>
                <a:gd name="connsiteX54" fmla="*/ 8115300 w 8335735"/>
                <a:gd name="connsiteY54" fmla="*/ 898071 h 1102178"/>
                <a:gd name="connsiteX55" fmla="*/ 7976507 w 8335735"/>
                <a:gd name="connsiteY55" fmla="*/ 922564 h 1102178"/>
                <a:gd name="connsiteX56" fmla="*/ 7625442 w 8335735"/>
                <a:gd name="connsiteY56" fmla="*/ 971550 h 1102178"/>
                <a:gd name="connsiteX57" fmla="*/ 7045778 w 8335735"/>
                <a:gd name="connsiteY57" fmla="*/ 1004207 h 1102178"/>
                <a:gd name="connsiteX58" fmla="*/ 6776357 w 8335735"/>
                <a:gd name="connsiteY58" fmla="*/ 1028700 h 1102178"/>
                <a:gd name="connsiteX59" fmla="*/ 6441621 w 8335735"/>
                <a:gd name="connsiteY59" fmla="*/ 1045028 h 1102178"/>
                <a:gd name="connsiteX60" fmla="*/ 6278335 w 8335735"/>
                <a:gd name="connsiteY60" fmla="*/ 1053193 h 1102178"/>
                <a:gd name="connsiteX61" fmla="*/ 5861957 w 8335735"/>
                <a:gd name="connsiteY61" fmla="*/ 1077686 h 1102178"/>
                <a:gd name="connsiteX62" fmla="*/ 5706835 w 8335735"/>
                <a:gd name="connsiteY62" fmla="*/ 1085850 h 1102178"/>
                <a:gd name="connsiteX63" fmla="*/ 5314950 w 8335735"/>
                <a:gd name="connsiteY63" fmla="*/ 1102178 h 1102178"/>
                <a:gd name="connsiteX64" fmla="*/ 3184071 w 8335735"/>
                <a:gd name="connsiteY64" fmla="*/ 1094014 h 1102178"/>
                <a:gd name="connsiteX65" fmla="*/ 2759528 w 8335735"/>
                <a:gd name="connsiteY65" fmla="*/ 1085850 h 1102178"/>
                <a:gd name="connsiteX66" fmla="*/ 2677885 w 8335735"/>
                <a:gd name="connsiteY66" fmla="*/ 1077686 h 1102178"/>
                <a:gd name="connsiteX67" fmla="*/ 2457450 w 8335735"/>
                <a:gd name="connsiteY67" fmla="*/ 1069521 h 1102178"/>
                <a:gd name="connsiteX68" fmla="*/ 1983921 w 8335735"/>
                <a:gd name="connsiteY68" fmla="*/ 1053193 h 1102178"/>
                <a:gd name="connsiteX69" fmla="*/ 1755321 w 8335735"/>
                <a:gd name="connsiteY69" fmla="*/ 1036864 h 1102178"/>
                <a:gd name="connsiteX70" fmla="*/ 1436914 w 8335735"/>
                <a:gd name="connsiteY70" fmla="*/ 1020536 h 1102178"/>
                <a:gd name="connsiteX71" fmla="*/ 1175657 w 8335735"/>
                <a:gd name="connsiteY71" fmla="*/ 1004207 h 1102178"/>
                <a:gd name="connsiteX72" fmla="*/ 987878 w 8335735"/>
                <a:gd name="connsiteY72" fmla="*/ 987878 h 1102178"/>
                <a:gd name="connsiteX73" fmla="*/ 661307 w 8335735"/>
                <a:gd name="connsiteY73" fmla="*/ 971550 h 1102178"/>
                <a:gd name="connsiteX74" fmla="*/ 571500 w 8335735"/>
                <a:gd name="connsiteY74" fmla="*/ 963386 h 1102178"/>
                <a:gd name="connsiteX75" fmla="*/ 514350 w 8335735"/>
                <a:gd name="connsiteY75" fmla="*/ 955221 h 1102178"/>
                <a:gd name="connsiteX76" fmla="*/ 253092 w 8335735"/>
                <a:gd name="connsiteY76" fmla="*/ 938893 h 1102178"/>
                <a:gd name="connsiteX77" fmla="*/ 24492 w 8335735"/>
                <a:gd name="connsiteY77" fmla="*/ 938893 h 110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8335735" h="1102178">
                  <a:moveTo>
                    <a:pt x="0" y="8164"/>
                  </a:moveTo>
                  <a:cubicBezTo>
                    <a:pt x="141868" y="31808"/>
                    <a:pt x="38827" y="17866"/>
                    <a:pt x="334735" y="8164"/>
                  </a:cubicBezTo>
                  <a:lnTo>
                    <a:pt x="547007" y="0"/>
                  </a:lnTo>
                  <a:cubicBezTo>
                    <a:pt x="869300" y="40285"/>
                    <a:pt x="523180" y="0"/>
                    <a:pt x="1371600" y="0"/>
                  </a:cubicBezTo>
                  <a:cubicBezTo>
                    <a:pt x="1398950" y="0"/>
                    <a:pt x="1425907" y="7253"/>
                    <a:pt x="1453242" y="8164"/>
                  </a:cubicBezTo>
                  <a:cubicBezTo>
                    <a:pt x="1627409" y="13969"/>
                    <a:pt x="2307411" y="22792"/>
                    <a:pt x="2424792" y="24493"/>
                  </a:cubicBezTo>
                  <a:lnTo>
                    <a:pt x="2873828" y="40821"/>
                  </a:lnTo>
                  <a:lnTo>
                    <a:pt x="3429000" y="48986"/>
                  </a:lnTo>
                  <a:lnTo>
                    <a:pt x="3812721" y="57150"/>
                  </a:lnTo>
                  <a:cubicBezTo>
                    <a:pt x="4368789" y="66575"/>
                    <a:pt x="4273855" y="60638"/>
                    <a:pt x="4718957" y="73478"/>
                  </a:cubicBezTo>
                  <a:cubicBezTo>
                    <a:pt x="4893141" y="78503"/>
                    <a:pt x="5067515" y="79575"/>
                    <a:pt x="5241471" y="89807"/>
                  </a:cubicBezTo>
                  <a:lnTo>
                    <a:pt x="5380264" y="97971"/>
                  </a:lnTo>
                  <a:cubicBezTo>
                    <a:pt x="5579241" y="113277"/>
                    <a:pt x="5293482" y="99850"/>
                    <a:pt x="5568042" y="114300"/>
                  </a:cubicBezTo>
                  <a:cubicBezTo>
                    <a:pt x="5633323" y="117736"/>
                    <a:pt x="5698671" y="119743"/>
                    <a:pt x="5763985" y="122464"/>
                  </a:cubicBezTo>
                  <a:cubicBezTo>
                    <a:pt x="5777592" y="125185"/>
                    <a:pt x="5791070" y="128665"/>
                    <a:pt x="5804807" y="130628"/>
                  </a:cubicBezTo>
                  <a:cubicBezTo>
                    <a:pt x="5829203" y="134113"/>
                    <a:pt x="5853810" y="135914"/>
                    <a:pt x="5878285" y="138793"/>
                  </a:cubicBezTo>
                  <a:lnTo>
                    <a:pt x="5943600" y="146957"/>
                  </a:lnTo>
                  <a:cubicBezTo>
                    <a:pt x="5962675" y="149500"/>
                    <a:pt x="5981612" y="153106"/>
                    <a:pt x="6000750" y="155121"/>
                  </a:cubicBezTo>
                  <a:cubicBezTo>
                    <a:pt x="6033340" y="158552"/>
                    <a:pt x="6066151" y="159667"/>
                    <a:pt x="6098721" y="163286"/>
                  </a:cubicBezTo>
                  <a:cubicBezTo>
                    <a:pt x="6115174" y="165114"/>
                    <a:pt x="6131254" y="169622"/>
                    <a:pt x="6147707" y="171450"/>
                  </a:cubicBezTo>
                  <a:cubicBezTo>
                    <a:pt x="6180277" y="175069"/>
                    <a:pt x="6213070" y="176353"/>
                    <a:pt x="6245678" y="179614"/>
                  </a:cubicBezTo>
                  <a:cubicBezTo>
                    <a:pt x="6267510" y="181797"/>
                    <a:pt x="6289202" y="185214"/>
                    <a:pt x="6310992" y="187778"/>
                  </a:cubicBezTo>
                  <a:lnTo>
                    <a:pt x="6384471" y="195943"/>
                  </a:lnTo>
                  <a:cubicBezTo>
                    <a:pt x="6411671" y="198806"/>
                    <a:pt x="6438975" y="200715"/>
                    <a:pt x="6466114" y="204107"/>
                  </a:cubicBezTo>
                  <a:cubicBezTo>
                    <a:pt x="6551656" y="214799"/>
                    <a:pt x="6480415" y="212710"/>
                    <a:pt x="6588578" y="220436"/>
                  </a:cubicBezTo>
                  <a:cubicBezTo>
                    <a:pt x="6640225" y="224125"/>
                    <a:pt x="6691993" y="225879"/>
                    <a:pt x="6743700" y="228600"/>
                  </a:cubicBezTo>
                  <a:lnTo>
                    <a:pt x="6809014" y="236764"/>
                  </a:lnTo>
                  <a:cubicBezTo>
                    <a:pt x="6838908" y="239911"/>
                    <a:pt x="6869014" y="241040"/>
                    <a:pt x="6898821" y="244928"/>
                  </a:cubicBezTo>
                  <a:cubicBezTo>
                    <a:pt x="6931650" y="249210"/>
                    <a:pt x="6963963" y="256975"/>
                    <a:pt x="6996792" y="261257"/>
                  </a:cubicBezTo>
                  <a:cubicBezTo>
                    <a:pt x="7026599" y="265145"/>
                    <a:pt x="7056724" y="266101"/>
                    <a:pt x="7086600" y="269421"/>
                  </a:cubicBezTo>
                  <a:cubicBezTo>
                    <a:pt x="7105726" y="271546"/>
                    <a:pt x="7124638" y="275338"/>
                    <a:pt x="7143750" y="277586"/>
                  </a:cubicBezTo>
                  <a:cubicBezTo>
                    <a:pt x="7170912" y="280782"/>
                    <a:pt x="7198193" y="282887"/>
                    <a:pt x="7225392" y="285750"/>
                  </a:cubicBezTo>
                  <a:lnTo>
                    <a:pt x="7298871" y="293914"/>
                  </a:lnTo>
                  <a:cubicBezTo>
                    <a:pt x="7436941" y="324597"/>
                    <a:pt x="7312380" y="298888"/>
                    <a:pt x="7429500" y="318407"/>
                  </a:cubicBezTo>
                  <a:cubicBezTo>
                    <a:pt x="7443188" y="320688"/>
                    <a:pt x="7456633" y="324290"/>
                    <a:pt x="7470321" y="326571"/>
                  </a:cubicBezTo>
                  <a:cubicBezTo>
                    <a:pt x="7489303" y="329735"/>
                    <a:pt x="7508655" y="330704"/>
                    <a:pt x="7527471" y="334736"/>
                  </a:cubicBezTo>
                  <a:cubicBezTo>
                    <a:pt x="7546843" y="338887"/>
                    <a:pt x="7565478" y="345959"/>
                    <a:pt x="7584621" y="351064"/>
                  </a:cubicBezTo>
                  <a:cubicBezTo>
                    <a:pt x="7800431" y="408613"/>
                    <a:pt x="7528632" y="336259"/>
                    <a:pt x="7698921" y="375557"/>
                  </a:cubicBezTo>
                  <a:cubicBezTo>
                    <a:pt x="7821860" y="403928"/>
                    <a:pt x="7690530" y="382523"/>
                    <a:pt x="7813221" y="400050"/>
                  </a:cubicBezTo>
                  <a:cubicBezTo>
                    <a:pt x="7829550" y="405493"/>
                    <a:pt x="7845721" y="411432"/>
                    <a:pt x="7862207" y="416378"/>
                  </a:cubicBezTo>
                  <a:cubicBezTo>
                    <a:pt x="7872955" y="419602"/>
                    <a:pt x="7884116" y="421319"/>
                    <a:pt x="7894864" y="424543"/>
                  </a:cubicBezTo>
                  <a:cubicBezTo>
                    <a:pt x="7911350" y="429489"/>
                    <a:pt x="7927152" y="436696"/>
                    <a:pt x="7943850" y="440871"/>
                  </a:cubicBezTo>
                  <a:cubicBezTo>
                    <a:pt x="7959909" y="444886"/>
                    <a:pt x="7976776" y="445021"/>
                    <a:pt x="7992835" y="449036"/>
                  </a:cubicBezTo>
                  <a:cubicBezTo>
                    <a:pt x="8030970" y="458570"/>
                    <a:pt x="8046917" y="468702"/>
                    <a:pt x="8082642" y="481693"/>
                  </a:cubicBezTo>
                  <a:cubicBezTo>
                    <a:pt x="8132441" y="499802"/>
                    <a:pt x="8126793" y="494058"/>
                    <a:pt x="8172450" y="514350"/>
                  </a:cubicBezTo>
                  <a:cubicBezTo>
                    <a:pt x="8183572" y="519293"/>
                    <a:pt x="8193921" y="525884"/>
                    <a:pt x="8205107" y="530678"/>
                  </a:cubicBezTo>
                  <a:cubicBezTo>
                    <a:pt x="8213017" y="534068"/>
                    <a:pt x="8221903" y="534994"/>
                    <a:pt x="8229600" y="538843"/>
                  </a:cubicBezTo>
                  <a:cubicBezTo>
                    <a:pt x="8256603" y="552345"/>
                    <a:pt x="8273632" y="574711"/>
                    <a:pt x="8294914" y="595993"/>
                  </a:cubicBezTo>
                  <a:cubicBezTo>
                    <a:pt x="8300357" y="606879"/>
                    <a:pt x="8306969" y="617254"/>
                    <a:pt x="8311242" y="628650"/>
                  </a:cubicBezTo>
                  <a:cubicBezTo>
                    <a:pt x="8315182" y="639156"/>
                    <a:pt x="8316324" y="650518"/>
                    <a:pt x="8319407" y="661307"/>
                  </a:cubicBezTo>
                  <a:cubicBezTo>
                    <a:pt x="8336141" y="719873"/>
                    <a:pt x="8319141" y="643648"/>
                    <a:pt x="8335735" y="726621"/>
                  </a:cubicBezTo>
                  <a:cubicBezTo>
                    <a:pt x="8333014" y="734785"/>
                    <a:pt x="8329658" y="742765"/>
                    <a:pt x="8327571" y="751114"/>
                  </a:cubicBezTo>
                  <a:cubicBezTo>
                    <a:pt x="8324206" y="764576"/>
                    <a:pt x="8325613" y="779524"/>
                    <a:pt x="8319407" y="791936"/>
                  </a:cubicBezTo>
                  <a:cubicBezTo>
                    <a:pt x="8292361" y="846029"/>
                    <a:pt x="8233477" y="864122"/>
                    <a:pt x="8180614" y="881743"/>
                  </a:cubicBezTo>
                  <a:cubicBezTo>
                    <a:pt x="8159324" y="888839"/>
                    <a:pt x="8137306" y="893670"/>
                    <a:pt x="8115300" y="898071"/>
                  </a:cubicBezTo>
                  <a:cubicBezTo>
                    <a:pt x="8069233" y="907284"/>
                    <a:pt x="8022876" y="915016"/>
                    <a:pt x="7976507" y="922564"/>
                  </a:cubicBezTo>
                  <a:cubicBezTo>
                    <a:pt x="7903518" y="934446"/>
                    <a:pt x="7714744" y="964984"/>
                    <a:pt x="7625442" y="971550"/>
                  </a:cubicBezTo>
                  <a:cubicBezTo>
                    <a:pt x="7448876" y="984533"/>
                    <a:pt x="7232600" y="994866"/>
                    <a:pt x="7045778" y="1004207"/>
                  </a:cubicBezTo>
                  <a:cubicBezTo>
                    <a:pt x="6966256" y="1012159"/>
                    <a:pt x="6859792" y="1024065"/>
                    <a:pt x="6776357" y="1028700"/>
                  </a:cubicBezTo>
                  <a:lnTo>
                    <a:pt x="6441621" y="1045028"/>
                  </a:lnTo>
                  <a:cubicBezTo>
                    <a:pt x="6387190" y="1047705"/>
                    <a:pt x="6332693" y="1049310"/>
                    <a:pt x="6278335" y="1053193"/>
                  </a:cubicBezTo>
                  <a:cubicBezTo>
                    <a:pt x="6066944" y="1068292"/>
                    <a:pt x="6192957" y="1059954"/>
                    <a:pt x="5861957" y="1077686"/>
                  </a:cubicBezTo>
                  <a:cubicBezTo>
                    <a:pt x="5810252" y="1080456"/>
                    <a:pt x="5758587" y="1084181"/>
                    <a:pt x="5706835" y="1085850"/>
                  </a:cubicBezTo>
                  <a:cubicBezTo>
                    <a:pt x="5407422" y="1095508"/>
                    <a:pt x="5538005" y="1089058"/>
                    <a:pt x="5314950" y="1102178"/>
                  </a:cubicBezTo>
                  <a:lnTo>
                    <a:pt x="3184071" y="1094014"/>
                  </a:lnTo>
                  <a:cubicBezTo>
                    <a:pt x="3042533" y="1093110"/>
                    <a:pt x="2900995" y="1090413"/>
                    <a:pt x="2759528" y="1085850"/>
                  </a:cubicBezTo>
                  <a:cubicBezTo>
                    <a:pt x="2732192" y="1084968"/>
                    <a:pt x="2705195" y="1079162"/>
                    <a:pt x="2677885" y="1077686"/>
                  </a:cubicBezTo>
                  <a:cubicBezTo>
                    <a:pt x="2604463" y="1073717"/>
                    <a:pt x="2530933" y="1072115"/>
                    <a:pt x="2457450" y="1069521"/>
                  </a:cubicBezTo>
                  <a:cubicBezTo>
                    <a:pt x="2299611" y="1063950"/>
                    <a:pt x="2141615" y="1061955"/>
                    <a:pt x="1983921" y="1053193"/>
                  </a:cubicBezTo>
                  <a:cubicBezTo>
                    <a:pt x="1481901" y="1025301"/>
                    <a:pt x="2068495" y="1060061"/>
                    <a:pt x="1755321" y="1036864"/>
                  </a:cubicBezTo>
                  <a:cubicBezTo>
                    <a:pt x="1662539" y="1029992"/>
                    <a:pt x="1525950" y="1024583"/>
                    <a:pt x="1436914" y="1020536"/>
                  </a:cubicBezTo>
                  <a:cubicBezTo>
                    <a:pt x="1235551" y="1000398"/>
                    <a:pt x="1514259" y="1026781"/>
                    <a:pt x="1175657" y="1004207"/>
                  </a:cubicBezTo>
                  <a:cubicBezTo>
                    <a:pt x="1112967" y="1000028"/>
                    <a:pt x="1050629" y="991015"/>
                    <a:pt x="987878" y="987878"/>
                  </a:cubicBezTo>
                  <a:cubicBezTo>
                    <a:pt x="879021" y="982435"/>
                    <a:pt x="769852" y="981417"/>
                    <a:pt x="661307" y="971550"/>
                  </a:cubicBezTo>
                  <a:cubicBezTo>
                    <a:pt x="631371" y="968829"/>
                    <a:pt x="601375" y="966706"/>
                    <a:pt x="571500" y="963386"/>
                  </a:cubicBezTo>
                  <a:cubicBezTo>
                    <a:pt x="552374" y="961261"/>
                    <a:pt x="533507" y="957046"/>
                    <a:pt x="514350" y="955221"/>
                  </a:cubicBezTo>
                  <a:cubicBezTo>
                    <a:pt x="470299" y="951026"/>
                    <a:pt x="285103" y="939589"/>
                    <a:pt x="253092" y="938893"/>
                  </a:cubicBezTo>
                  <a:cubicBezTo>
                    <a:pt x="176910" y="937237"/>
                    <a:pt x="100692" y="938893"/>
                    <a:pt x="24492" y="938893"/>
                  </a:cubicBezTo>
                </a:path>
              </a:pathLst>
            </a:custGeom>
            <a:noFill/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C50DD62-3EC4-C24E-842B-14E0345E4B06}"/>
                    </a:ext>
                  </a:extLst>
                </p:cNvPr>
                <p:cNvSpPr txBox="1"/>
                <p:nvPr/>
              </p:nvSpPr>
              <p:spPr>
                <a:xfrm>
                  <a:off x="5351871" y="6082841"/>
                  <a:ext cx="1512915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C50DD62-3EC4-C24E-842B-14E0345E4B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871" y="6082841"/>
                  <a:ext cx="1512915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479" t="-4348" r="-1653" b="-347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652D0B9D-7F6D-9E42-BBF5-D1B1DC4C575B}"/>
              </a:ext>
            </a:extLst>
          </p:cNvPr>
          <p:cNvSpPr txBox="1"/>
          <p:nvPr/>
        </p:nvSpPr>
        <p:spPr>
          <a:xfrm>
            <a:off x="4537240" y="2730125"/>
            <a:ext cx="3117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“Buffer size should equal </a:t>
            </a:r>
            <a:br>
              <a:rPr lang="en-US" dirty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>the bandwidth delay product”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93BBB0D-B882-4B43-A66F-171720C90152}"/>
              </a:ext>
            </a:extLst>
          </p:cNvPr>
          <p:cNvSpPr/>
          <p:nvPr/>
        </p:nvSpPr>
        <p:spPr>
          <a:xfrm>
            <a:off x="7105383" y="4886149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8EEF530-4107-1D40-9D1E-361097118541}"/>
              </a:ext>
            </a:extLst>
          </p:cNvPr>
          <p:cNvSpPr/>
          <p:nvPr/>
        </p:nvSpPr>
        <p:spPr>
          <a:xfrm>
            <a:off x="6754027" y="4886149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E7A6BCC-E9C3-2147-BA26-E0EA07650366}"/>
              </a:ext>
            </a:extLst>
          </p:cNvPr>
          <p:cNvSpPr/>
          <p:nvPr/>
        </p:nvSpPr>
        <p:spPr>
          <a:xfrm>
            <a:off x="6576733" y="4881953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2073EFE-095D-444D-A42C-9A00C1FA148F}"/>
              </a:ext>
            </a:extLst>
          </p:cNvPr>
          <p:cNvSpPr/>
          <p:nvPr/>
        </p:nvSpPr>
        <p:spPr>
          <a:xfrm>
            <a:off x="6929875" y="4886144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F7C4074-69B7-684E-91E0-76B669F4EF7C}"/>
              </a:ext>
            </a:extLst>
          </p:cNvPr>
          <p:cNvSpPr/>
          <p:nvPr/>
        </p:nvSpPr>
        <p:spPr>
          <a:xfrm>
            <a:off x="8839239" y="4884461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6450EDD-501A-9C47-8763-524C65D816CB}"/>
              </a:ext>
            </a:extLst>
          </p:cNvPr>
          <p:cNvSpPr/>
          <p:nvPr/>
        </p:nvSpPr>
        <p:spPr>
          <a:xfrm>
            <a:off x="8487883" y="4884461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D0A72DE-6A18-AE46-AE84-22DC8A25BA3A}"/>
              </a:ext>
            </a:extLst>
          </p:cNvPr>
          <p:cNvSpPr/>
          <p:nvPr/>
        </p:nvSpPr>
        <p:spPr>
          <a:xfrm>
            <a:off x="8310589" y="4880265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0856A59-736F-CA45-8736-BA77F2BD5D8C}"/>
              </a:ext>
            </a:extLst>
          </p:cNvPr>
          <p:cNvSpPr/>
          <p:nvPr/>
        </p:nvSpPr>
        <p:spPr>
          <a:xfrm>
            <a:off x="8663731" y="4884456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903A8F3-1633-3240-BF53-0420D1355ED5}"/>
              </a:ext>
            </a:extLst>
          </p:cNvPr>
          <p:cNvSpPr/>
          <p:nvPr/>
        </p:nvSpPr>
        <p:spPr>
          <a:xfrm>
            <a:off x="3607417" y="4883762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428BA84-F6A5-7742-B011-4B399AF0B206}"/>
              </a:ext>
            </a:extLst>
          </p:cNvPr>
          <p:cNvSpPr/>
          <p:nvPr/>
        </p:nvSpPr>
        <p:spPr>
          <a:xfrm>
            <a:off x="3256061" y="4883762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581E094-B634-1345-9FDE-68DBF8AC7FB5}"/>
              </a:ext>
            </a:extLst>
          </p:cNvPr>
          <p:cNvSpPr/>
          <p:nvPr/>
        </p:nvSpPr>
        <p:spPr>
          <a:xfrm>
            <a:off x="3078767" y="4879566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0095C51-6D42-5D44-9AD1-F2C0ACCF08F9}"/>
              </a:ext>
            </a:extLst>
          </p:cNvPr>
          <p:cNvSpPr/>
          <p:nvPr/>
        </p:nvSpPr>
        <p:spPr>
          <a:xfrm>
            <a:off x="3431909" y="4883757"/>
            <a:ext cx="155852" cy="6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6E2AB18B-9BCC-6549-AB52-28102BC6982B}"/>
                  </a:ext>
                </a:extLst>
              </p:cNvPr>
              <p:cNvSpPr txBox="1"/>
              <p:nvPr/>
            </p:nvSpPr>
            <p:spPr>
              <a:xfrm>
                <a:off x="4750795" y="4142535"/>
                <a:ext cx="308584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𝑀𝑎𝑥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𝑅𝑇𝑇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6E2AB18B-9BCC-6549-AB52-28102BC69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795" y="4142535"/>
                <a:ext cx="3085845" cy="276999"/>
              </a:xfrm>
              <a:prstGeom prst="rect">
                <a:avLst/>
              </a:prstGeom>
              <a:blipFill>
                <a:blip r:embed="rId9"/>
                <a:stretch>
                  <a:fillRect l="-820" t="-4348" r="-820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8822DB29-5922-374A-BC55-2CCC4F95A3DD}"/>
              </a:ext>
            </a:extLst>
          </p:cNvPr>
          <p:cNvCxnSpPr>
            <a:stCxn id="84" idx="1"/>
            <a:endCxn id="84" idx="3"/>
          </p:cNvCxnSpPr>
          <p:nvPr/>
        </p:nvCxnSpPr>
        <p:spPr>
          <a:xfrm>
            <a:off x="4750795" y="3871472"/>
            <a:ext cx="282936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56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7" grpId="0" animBg="1"/>
      <p:bldP spid="78" grpId="0" animBg="1"/>
      <p:bldP spid="79" grpId="0" animBg="1"/>
      <p:bldP spid="81" grpId="0" animBg="1"/>
      <p:bldP spid="84" grpId="0" animBg="1"/>
      <p:bldP spid="89" grpId="0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804A-F599-C746-BC89-266C257D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ufferDrop-hi.mp4">
            <a:hlinkClick r:id="" action="ppaction://media"/>
            <a:extLst>
              <a:ext uri="{FF2B5EF4-FFF2-40B4-BE49-F238E27FC236}">
                <a16:creationId xmlns:a16="http://schemas.microsoft.com/office/drawing/2014/main" id="{6E0628DE-F969-CE44-A662-54F8B3B2A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6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CD668EFA-B7D2-8B44-A850-8A7BA0E3DFD2}"/>
              </a:ext>
            </a:extLst>
          </p:cNvPr>
          <p:cNvSpPr/>
          <p:nvPr/>
        </p:nvSpPr>
        <p:spPr>
          <a:xfrm>
            <a:off x="9080938" y="383434"/>
            <a:ext cx="672662" cy="620110"/>
          </a:xfrm>
          <a:custGeom>
            <a:avLst/>
            <a:gdLst>
              <a:gd name="connsiteX0" fmla="*/ 0 w 672662"/>
              <a:gd name="connsiteY0" fmla="*/ 0 h 620110"/>
              <a:gd name="connsiteX1" fmla="*/ 672662 w 672662"/>
              <a:gd name="connsiteY1" fmla="*/ 0 h 620110"/>
              <a:gd name="connsiteX2" fmla="*/ 672662 w 672662"/>
              <a:gd name="connsiteY2" fmla="*/ 620110 h 620110"/>
              <a:gd name="connsiteX3" fmla="*/ 21020 w 672662"/>
              <a:gd name="connsiteY3" fmla="*/ 62011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2" h="620110">
                <a:moveTo>
                  <a:pt x="0" y="0"/>
                </a:moveTo>
                <a:lnTo>
                  <a:pt x="672662" y="0"/>
                </a:lnTo>
                <a:lnTo>
                  <a:pt x="672662" y="620110"/>
                </a:lnTo>
                <a:lnTo>
                  <a:pt x="21020" y="6201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7F5A97-0681-C647-85C1-266347338B62}"/>
              </a:ext>
            </a:extLst>
          </p:cNvPr>
          <p:cNvCxnSpPr/>
          <p:nvPr/>
        </p:nvCxnSpPr>
        <p:spPr>
          <a:xfrm>
            <a:off x="9567483" y="499131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CB1E96-5DF8-164C-B157-46FD5FDD7D26}"/>
              </a:ext>
            </a:extLst>
          </p:cNvPr>
          <p:cNvCxnSpPr/>
          <p:nvPr/>
        </p:nvCxnSpPr>
        <p:spPr>
          <a:xfrm>
            <a:off x="9309979" y="499131"/>
            <a:ext cx="0" cy="38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EE3988-3B55-0540-A5DC-C67E3635B565}"/>
              </a:ext>
            </a:extLst>
          </p:cNvPr>
          <p:cNvCxnSpPr/>
          <p:nvPr/>
        </p:nvCxnSpPr>
        <p:spPr>
          <a:xfrm>
            <a:off x="9753600" y="690558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F5D3D41-A398-DA4F-96D0-3BAF373A5F53}"/>
              </a:ext>
            </a:extLst>
          </p:cNvPr>
          <p:cNvCxnSpPr/>
          <p:nvPr/>
        </p:nvCxnSpPr>
        <p:spPr>
          <a:xfrm>
            <a:off x="7998373" y="690558"/>
            <a:ext cx="1082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1">
            <a:extLst>
              <a:ext uri="{FF2B5EF4-FFF2-40B4-BE49-F238E27FC236}">
                <a16:creationId xmlns:a16="http://schemas.microsoft.com/office/drawing/2014/main" id="{5CF1770C-D7C0-934F-A8CF-593602AF761E}"/>
              </a:ext>
            </a:extLst>
          </p:cNvPr>
          <p:cNvGrpSpPr>
            <a:grpSpLocks/>
          </p:cNvGrpSpPr>
          <p:nvPr/>
        </p:nvGrpSpPr>
        <p:grpSpPr bwMode="auto">
          <a:xfrm>
            <a:off x="7174783" y="306458"/>
            <a:ext cx="963122" cy="896776"/>
            <a:chOff x="457200" y="1828800"/>
            <a:chExt cx="1143000" cy="1130300"/>
          </a:xfrm>
        </p:grpSpPr>
        <p:pic>
          <p:nvPicPr>
            <p:cNvPr id="45" name="Picture 45">
              <a:extLst>
                <a:ext uri="{FF2B5EF4-FFF2-40B4-BE49-F238E27FC236}">
                  <a16:creationId xmlns:a16="http://schemas.microsoft.com/office/drawing/2014/main" id="{C8677FAF-7AF4-6B43-BFF3-C8CAEF8E927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28800"/>
              <a:ext cx="1143000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94E05E-DA0C-D247-9F10-DE76CFB526FB}"/>
                </a:ext>
              </a:extLst>
            </p:cNvPr>
            <p:cNvSpPr txBox="1"/>
            <p:nvPr/>
          </p:nvSpPr>
          <p:spPr>
            <a:xfrm>
              <a:off x="1008063" y="2049461"/>
              <a:ext cx="390370" cy="504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A</a:t>
              </a:r>
            </a:p>
          </p:txBody>
        </p:sp>
      </p:grpSp>
      <p:grpSp>
        <p:nvGrpSpPr>
          <p:cNvPr id="47" name="Group 51">
            <a:extLst>
              <a:ext uri="{FF2B5EF4-FFF2-40B4-BE49-F238E27FC236}">
                <a16:creationId xmlns:a16="http://schemas.microsoft.com/office/drawing/2014/main" id="{22997BD3-3416-2E41-BBF8-7EAD84B1CB17}"/>
              </a:ext>
            </a:extLst>
          </p:cNvPr>
          <p:cNvGrpSpPr>
            <a:grpSpLocks/>
          </p:cNvGrpSpPr>
          <p:nvPr/>
        </p:nvGrpSpPr>
        <p:grpSpPr bwMode="auto">
          <a:xfrm>
            <a:off x="10707541" y="290960"/>
            <a:ext cx="963123" cy="870605"/>
            <a:chOff x="457200" y="1828800"/>
            <a:chExt cx="1143000" cy="1130300"/>
          </a:xfrm>
        </p:grpSpPr>
        <p:pic>
          <p:nvPicPr>
            <p:cNvPr id="48" name="Picture 52">
              <a:extLst>
                <a:ext uri="{FF2B5EF4-FFF2-40B4-BE49-F238E27FC236}">
                  <a16:creationId xmlns:a16="http://schemas.microsoft.com/office/drawing/2014/main" id="{010F7550-614B-3F4E-A5CE-45B5B9B8372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28800"/>
              <a:ext cx="1143000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23F2C5-51DA-8E4B-B546-99FD032EDF3F}"/>
                </a:ext>
              </a:extLst>
            </p:cNvPr>
            <p:cNvSpPr txBox="1"/>
            <p:nvPr/>
          </p:nvSpPr>
          <p:spPr>
            <a:xfrm>
              <a:off x="1008063" y="2049462"/>
              <a:ext cx="382760" cy="5194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B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FBFBEF-B400-A647-A14A-9C58B4D6A8C1}"/>
              </a:ext>
            </a:extLst>
          </p:cNvPr>
          <p:cNvSpPr txBox="1"/>
          <p:nvPr/>
        </p:nvSpPr>
        <p:spPr>
          <a:xfrm>
            <a:off x="10106538" y="39777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4321DF-B43A-584F-973E-06C47D41CCD4}"/>
              </a:ext>
            </a:extLst>
          </p:cNvPr>
          <p:cNvSpPr txBox="1"/>
          <p:nvPr/>
        </p:nvSpPr>
        <p:spPr>
          <a:xfrm>
            <a:off x="9253697" y="8303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2729AC-09E3-8549-8A65-AA4CBFF45716}"/>
              </a:ext>
            </a:extLst>
          </p:cNvPr>
          <p:cNvSpPr/>
          <p:nvPr/>
        </p:nvSpPr>
        <p:spPr>
          <a:xfrm>
            <a:off x="7967891" y="1165336"/>
            <a:ext cx="3049791" cy="406131"/>
          </a:xfrm>
          <a:custGeom>
            <a:avLst/>
            <a:gdLst>
              <a:gd name="connsiteX0" fmla="*/ 0 w 2764221"/>
              <a:gd name="connsiteY0" fmla="*/ 73572 h 557048"/>
              <a:gd name="connsiteX1" fmla="*/ 189186 w 2764221"/>
              <a:gd name="connsiteY1" fmla="*/ 73572 h 557048"/>
              <a:gd name="connsiteX2" fmla="*/ 336331 w 2764221"/>
              <a:gd name="connsiteY2" fmla="*/ 63062 h 557048"/>
              <a:gd name="connsiteX3" fmla="*/ 409904 w 2764221"/>
              <a:gd name="connsiteY3" fmla="*/ 52552 h 557048"/>
              <a:gd name="connsiteX4" fmla="*/ 651641 w 2764221"/>
              <a:gd name="connsiteY4" fmla="*/ 31531 h 557048"/>
              <a:gd name="connsiteX5" fmla="*/ 746235 w 2764221"/>
              <a:gd name="connsiteY5" fmla="*/ 21021 h 557048"/>
              <a:gd name="connsiteX6" fmla="*/ 1061545 w 2764221"/>
              <a:gd name="connsiteY6" fmla="*/ 0 h 557048"/>
              <a:gd name="connsiteX7" fmla="*/ 1650124 w 2764221"/>
              <a:gd name="connsiteY7" fmla="*/ 10510 h 557048"/>
              <a:gd name="connsiteX8" fmla="*/ 1744717 w 2764221"/>
              <a:gd name="connsiteY8" fmla="*/ 21021 h 557048"/>
              <a:gd name="connsiteX9" fmla="*/ 2081048 w 2764221"/>
              <a:gd name="connsiteY9" fmla="*/ 52552 h 557048"/>
              <a:gd name="connsiteX10" fmla="*/ 2123090 w 2764221"/>
              <a:gd name="connsiteY10" fmla="*/ 63062 h 557048"/>
              <a:gd name="connsiteX11" fmla="*/ 2228193 w 2764221"/>
              <a:gd name="connsiteY11" fmla="*/ 84083 h 557048"/>
              <a:gd name="connsiteX12" fmla="*/ 2312276 w 2764221"/>
              <a:gd name="connsiteY12" fmla="*/ 105103 h 557048"/>
              <a:gd name="connsiteX13" fmla="*/ 2375338 w 2764221"/>
              <a:gd name="connsiteY13" fmla="*/ 126124 h 557048"/>
              <a:gd name="connsiteX14" fmla="*/ 2406869 w 2764221"/>
              <a:gd name="connsiteY14" fmla="*/ 136635 h 557048"/>
              <a:gd name="connsiteX15" fmla="*/ 2438400 w 2764221"/>
              <a:gd name="connsiteY15" fmla="*/ 147145 h 557048"/>
              <a:gd name="connsiteX16" fmla="*/ 2490952 w 2764221"/>
              <a:gd name="connsiteY16" fmla="*/ 168166 h 557048"/>
              <a:gd name="connsiteX17" fmla="*/ 2532993 w 2764221"/>
              <a:gd name="connsiteY17" fmla="*/ 189186 h 557048"/>
              <a:gd name="connsiteX18" fmla="*/ 2617076 w 2764221"/>
              <a:gd name="connsiteY18" fmla="*/ 220717 h 557048"/>
              <a:gd name="connsiteX19" fmla="*/ 2680138 w 2764221"/>
              <a:gd name="connsiteY19" fmla="*/ 262759 h 557048"/>
              <a:gd name="connsiteX20" fmla="*/ 2701159 w 2764221"/>
              <a:gd name="connsiteY20" fmla="*/ 294290 h 557048"/>
              <a:gd name="connsiteX21" fmla="*/ 2764221 w 2764221"/>
              <a:gd name="connsiteY21" fmla="*/ 357352 h 557048"/>
              <a:gd name="connsiteX22" fmla="*/ 2743200 w 2764221"/>
              <a:gd name="connsiteY22" fmla="*/ 451945 h 557048"/>
              <a:gd name="connsiteX23" fmla="*/ 2680138 w 2764221"/>
              <a:gd name="connsiteY23" fmla="*/ 483476 h 557048"/>
              <a:gd name="connsiteX24" fmla="*/ 2522483 w 2764221"/>
              <a:gd name="connsiteY24" fmla="*/ 504497 h 557048"/>
              <a:gd name="connsiteX25" fmla="*/ 2364828 w 2764221"/>
              <a:gd name="connsiteY25" fmla="*/ 525517 h 557048"/>
              <a:gd name="connsiteX26" fmla="*/ 2280745 w 2764221"/>
              <a:gd name="connsiteY26" fmla="*/ 536028 h 557048"/>
              <a:gd name="connsiteX27" fmla="*/ 2133600 w 2764221"/>
              <a:gd name="connsiteY27" fmla="*/ 546538 h 557048"/>
              <a:gd name="connsiteX28" fmla="*/ 1776248 w 2764221"/>
              <a:gd name="connsiteY28" fmla="*/ 557048 h 557048"/>
              <a:gd name="connsiteX29" fmla="*/ 851338 w 2764221"/>
              <a:gd name="connsiteY29" fmla="*/ 536028 h 557048"/>
              <a:gd name="connsiteX30" fmla="*/ 599090 w 2764221"/>
              <a:gd name="connsiteY30" fmla="*/ 515007 h 557048"/>
              <a:gd name="connsiteX31" fmla="*/ 441435 w 2764221"/>
              <a:gd name="connsiteY31" fmla="*/ 504497 h 557048"/>
              <a:gd name="connsiteX32" fmla="*/ 199697 w 2764221"/>
              <a:gd name="connsiteY32" fmla="*/ 483476 h 557048"/>
              <a:gd name="connsiteX33" fmla="*/ 52552 w 2764221"/>
              <a:gd name="connsiteY33" fmla="*/ 483476 h 55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64221" h="557048">
                <a:moveTo>
                  <a:pt x="0" y="73572"/>
                </a:moveTo>
                <a:cubicBezTo>
                  <a:pt x="106635" y="91346"/>
                  <a:pt x="37945" y="85206"/>
                  <a:pt x="189186" y="73572"/>
                </a:cubicBezTo>
                <a:cubicBezTo>
                  <a:pt x="238214" y="69801"/>
                  <a:pt x="287379" y="67724"/>
                  <a:pt x="336331" y="63062"/>
                </a:cubicBezTo>
                <a:cubicBezTo>
                  <a:pt x="360993" y="60713"/>
                  <a:pt x="385254" y="55017"/>
                  <a:pt x="409904" y="52552"/>
                </a:cubicBezTo>
                <a:cubicBezTo>
                  <a:pt x="490386" y="44504"/>
                  <a:pt x="571253" y="40463"/>
                  <a:pt x="651641" y="31531"/>
                </a:cubicBezTo>
                <a:cubicBezTo>
                  <a:pt x="683172" y="28028"/>
                  <a:pt x="714640" y="23893"/>
                  <a:pt x="746235" y="21021"/>
                </a:cubicBezTo>
                <a:cubicBezTo>
                  <a:pt x="856899" y="10961"/>
                  <a:pt x="948883" y="6627"/>
                  <a:pt x="1061545" y="0"/>
                </a:cubicBezTo>
                <a:lnTo>
                  <a:pt x="1650124" y="10510"/>
                </a:lnTo>
                <a:cubicBezTo>
                  <a:pt x="1681834" y="11486"/>
                  <a:pt x="1713160" y="17757"/>
                  <a:pt x="1744717" y="21021"/>
                </a:cubicBezTo>
                <a:cubicBezTo>
                  <a:pt x="1953618" y="42631"/>
                  <a:pt x="1910680" y="38354"/>
                  <a:pt x="2081048" y="52552"/>
                </a:cubicBezTo>
                <a:cubicBezTo>
                  <a:pt x="2095062" y="56055"/>
                  <a:pt x="2108965" y="60035"/>
                  <a:pt x="2123090" y="63062"/>
                </a:cubicBezTo>
                <a:cubicBezTo>
                  <a:pt x="2158025" y="70548"/>
                  <a:pt x="2194298" y="72785"/>
                  <a:pt x="2228193" y="84083"/>
                </a:cubicBezTo>
                <a:cubicBezTo>
                  <a:pt x="2323878" y="115977"/>
                  <a:pt x="2172742" y="67048"/>
                  <a:pt x="2312276" y="105103"/>
                </a:cubicBezTo>
                <a:cubicBezTo>
                  <a:pt x="2333653" y="110933"/>
                  <a:pt x="2354317" y="119117"/>
                  <a:pt x="2375338" y="126124"/>
                </a:cubicBezTo>
                <a:lnTo>
                  <a:pt x="2406869" y="136635"/>
                </a:lnTo>
                <a:cubicBezTo>
                  <a:pt x="2417379" y="140138"/>
                  <a:pt x="2428114" y="143030"/>
                  <a:pt x="2438400" y="147145"/>
                </a:cubicBezTo>
                <a:cubicBezTo>
                  <a:pt x="2455917" y="154152"/>
                  <a:pt x="2473711" y="160504"/>
                  <a:pt x="2490952" y="168166"/>
                </a:cubicBezTo>
                <a:cubicBezTo>
                  <a:pt x="2505269" y="174529"/>
                  <a:pt x="2518323" y="183685"/>
                  <a:pt x="2532993" y="189186"/>
                </a:cubicBezTo>
                <a:cubicBezTo>
                  <a:pt x="2599508" y="214129"/>
                  <a:pt x="2552057" y="181706"/>
                  <a:pt x="2617076" y="220717"/>
                </a:cubicBezTo>
                <a:cubicBezTo>
                  <a:pt x="2638740" y="233715"/>
                  <a:pt x="2680138" y="262759"/>
                  <a:pt x="2680138" y="262759"/>
                </a:cubicBezTo>
                <a:cubicBezTo>
                  <a:pt x="2687145" y="273269"/>
                  <a:pt x="2692767" y="284849"/>
                  <a:pt x="2701159" y="294290"/>
                </a:cubicBezTo>
                <a:cubicBezTo>
                  <a:pt x="2720909" y="316509"/>
                  <a:pt x="2764221" y="357352"/>
                  <a:pt x="2764221" y="357352"/>
                </a:cubicBezTo>
                <a:cubicBezTo>
                  <a:pt x="2764114" y="357994"/>
                  <a:pt x="2754093" y="438328"/>
                  <a:pt x="2743200" y="451945"/>
                </a:cubicBezTo>
                <a:cubicBezTo>
                  <a:pt x="2729551" y="469006"/>
                  <a:pt x="2699884" y="477834"/>
                  <a:pt x="2680138" y="483476"/>
                </a:cubicBezTo>
                <a:cubicBezTo>
                  <a:pt x="2612447" y="502816"/>
                  <a:pt x="2620626" y="494166"/>
                  <a:pt x="2522483" y="504497"/>
                </a:cubicBezTo>
                <a:cubicBezTo>
                  <a:pt x="2450946" y="512027"/>
                  <a:pt x="2433799" y="516321"/>
                  <a:pt x="2364828" y="525517"/>
                </a:cubicBezTo>
                <a:cubicBezTo>
                  <a:pt x="2336830" y="529250"/>
                  <a:pt x="2308875" y="533471"/>
                  <a:pt x="2280745" y="536028"/>
                </a:cubicBezTo>
                <a:cubicBezTo>
                  <a:pt x="2231774" y="540480"/>
                  <a:pt x="2182731" y="544491"/>
                  <a:pt x="2133600" y="546538"/>
                </a:cubicBezTo>
                <a:cubicBezTo>
                  <a:pt x="2014534" y="551499"/>
                  <a:pt x="1895365" y="553545"/>
                  <a:pt x="1776248" y="557048"/>
                </a:cubicBezTo>
                <a:cubicBezTo>
                  <a:pt x="1634661" y="554648"/>
                  <a:pt x="1077452" y="548827"/>
                  <a:pt x="851338" y="536028"/>
                </a:cubicBezTo>
                <a:cubicBezTo>
                  <a:pt x="767099" y="531260"/>
                  <a:pt x="683277" y="520619"/>
                  <a:pt x="599090" y="515007"/>
                </a:cubicBezTo>
                <a:lnTo>
                  <a:pt x="441435" y="504497"/>
                </a:lnTo>
                <a:cubicBezTo>
                  <a:pt x="343666" y="496675"/>
                  <a:pt x="302953" y="487300"/>
                  <a:pt x="199697" y="483476"/>
                </a:cubicBezTo>
                <a:cubicBezTo>
                  <a:pt x="150682" y="481661"/>
                  <a:pt x="101600" y="483476"/>
                  <a:pt x="52552" y="483476"/>
                </a:cubicBezTo>
              </a:path>
            </a:pathLst>
          </a:custGeom>
          <a:noFill/>
          <a:ln w="28575"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2256A7-ECE9-F747-9FB3-CEDEDDC132F8}"/>
              </a:ext>
            </a:extLst>
          </p:cNvPr>
          <p:cNvSpPr txBox="1"/>
          <p:nvPr/>
        </p:nvSpPr>
        <p:spPr>
          <a:xfrm>
            <a:off x="9242688" y="117209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6129B86-34D5-8049-8736-2EA77D42F4AF}"/>
              </a:ext>
            </a:extLst>
          </p:cNvPr>
          <p:cNvGrpSpPr/>
          <p:nvPr/>
        </p:nvGrpSpPr>
        <p:grpSpPr>
          <a:xfrm>
            <a:off x="93714" y="16193"/>
            <a:ext cx="4106268" cy="1377421"/>
            <a:chOff x="93714" y="16193"/>
            <a:chExt cx="4106268" cy="1377421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2DD53DA-B46A-5644-AC66-2277E190C76D}"/>
                </a:ext>
              </a:extLst>
            </p:cNvPr>
            <p:cNvGrpSpPr/>
            <p:nvPr/>
          </p:nvGrpSpPr>
          <p:grpSpPr>
            <a:xfrm>
              <a:off x="581744" y="374646"/>
              <a:ext cx="792691" cy="533427"/>
              <a:chOff x="1039172" y="1203234"/>
              <a:chExt cx="1445914" cy="1009297"/>
            </a:xfrm>
          </p:grpSpPr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2630322A-C727-E543-AAEE-DC3CF81442FF}"/>
                  </a:ext>
                </a:extLst>
              </p:cNvPr>
              <p:cNvSpPr/>
              <p:nvPr/>
            </p:nvSpPr>
            <p:spPr>
              <a:xfrm>
                <a:off x="1039172" y="1203234"/>
                <a:ext cx="1445914" cy="986654"/>
              </a:xfrm>
              <a:custGeom>
                <a:avLst/>
                <a:gdLst>
                  <a:gd name="connsiteX0" fmla="*/ 4014061 w 4014061"/>
                  <a:gd name="connsiteY0" fmla="*/ 0 h 1821051"/>
                  <a:gd name="connsiteX1" fmla="*/ 2998922 w 4014061"/>
                  <a:gd name="connsiteY1" fmla="*/ 139485 h 1821051"/>
                  <a:gd name="connsiteX2" fmla="*/ 2138766 w 4014061"/>
                  <a:gd name="connsiteY2" fmla="*/ 457200 h 1821051"/>
                  <a:gd name="connsiteX3" fmla="*/ 1464590 w 4014061"/>
                  <a:gd name="connsiteY3" fmla="*/ 759417 h 1821051"/>
                  <a:gd name="connsiteX4" fmla="*/ 953146 w 4014061"/>
                  <a:gd name="connsiteY4" fmla="*/ 1061634 h 1821051"/>
                  <a:gd name="connsiteX5" fmla="*/ 503695 w 4014061"/>
                  <a:gd name="connsiteY5" fmla="*/ 1363851 h 1821051"/>
                  <a:gd name="connsiteX6" fmla="*/ 139485 w 4014061"/>
                  <a:gd name="connsiteY6" fmla="*/ 1650570 h 1821051"/>
                  <a:gd name="connsiteX7" fmla="*/ 0 w 4014061"/>
                  <a:gd name="connsiteY7" fmla="*/ 1821051 h 182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14061" h="1821051">
                    <a:moveTo>
                      <a:pt x="4014061" y="0"/>
                    </a:moveTo>
                    <a:cubicBezTo>
                      <a:pt x="3662766" y="31642"/>
                      <a:pt x="3311471" y="63285"/>
                      <a:pt x="2998922" y="139485"/>
                    </a:cubicBezTo>
                    <a:cubicBezTo>
                      <a:pt x="2686373" y="215685"/>
                      <a:pt x="2394488" y="353878"/>
                      <a:pt x="2138766" y="457200"/>
                    </a:cubicBezTo>
                    <a:cubicBezTo>
                      <a:pt x="1883044" y="560522"/>
                      <a:pt x="1662193" y="658678"/>
                      <a:pt x="1464590" y="759417"/>
                    </a:cubicBezTo>
                    <a:cubicBezTo>
                      <a:pt x="1266987" y="860156"/>
                      <a:pt x="1113295" y="960895"/>
                      <a:pt x="953146" y="1061634"/>
                    </a:cubicBezTo>
                    <a:cubicBezTo>
                      <a:pt x="792997" y="1162373"/>
                      <a:pt x="639305" y="1265695"/>
                      <a:pt x="503695" y="1363851"/>
                    </a:cubicBezTo>
                    <a:cubicBezTo>
                      <a:pt x="368085" y="1462007"/>
                      <a:pt x="223434" y="1574370"/>
                      <a:pt x="139485" y="1650570"/>
                    </a:cubicBezTo>
                    <a:cubicBezTo>
                      <a:pt x="55536" y="1726770"/>
                      <a:pt x="27768" y="1773910"/>
                      <a:pt x="0" y="1821051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E63A934-E0FB-FC49-8C99-DEEDC541DA6E}"/>
                  </a:ext>
                </a:extLst>
              </p:cNvPr>
              <p:cNvCxnSpPr>
                <a:stCxn id="90" idx="0"/>
              </p:cNvCxnSpPr>
              <p:nvPr/>
            </p:nvCxnSpPr>
            <p:spPr>
              <a:xfrm flipH="1">
                <a:off x="2485085" y="1203234"/>
                <a:ext cx="1" cy="100929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3D3561F-C80F-414D-8902-282929CF3354}"/>
                </a:ext>
              </a:extLst>
            </p:cNvPr>
            <p:cNvCxnSpPr>
              <a:cxnSpLocks/>
            </p:cNvCxnSpPr>
            <p:nvPr/>
          </p:nvCxnSpPr>
          <p:spPr>
            <a:xfrm>
              <a:off x="299008" y="1208814"/>
              <a:ext cx="39009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F0296785-D34E-704A-8233-E4A1918DB7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008" y="223997"/>
              <a:ext cx="0" cy="9848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E6F485A4-C3CD-BC48-896E-A48C6CA6591E}"/>
                </a:ext>
              </a:extLst>
            </p:cNvPr>
            <p:cNvGrpSpPr/>
            <p:nvPr/>
          </p:nvGrpSpPr>
          <p:grpSpPr>
            <a:xfrm>
              <a:off x="1374434" y="374644"/>
              <a:ext cx="792691" cy="533427"/>
              <a:chOff x="1039172" y="1203234"/>
              <a:chExt cx="1445914" cy="1009297"/>
            </a:xfrm>
          </p:grpSpPr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27B339AD-B933-8C4D-B615-764111474F7B}"/>
                  </a:ext>
                </a:extLst>
              </p:cNvPr>
              <p:cNvSpPr/>
              <p:nvPr/>
            </p:nvSpPr>
            <p:spPr>
              <a:xfrm>
                <a:off x="1039172" y="1203234"/>
                <a:ext cx="1445914" cy="986654"/>
              </a:xfrm>
              <a:custGeom>
                <a:avLst/>
                <a:gdLst>
                  <a:gd name="connsiteX0" fmla="*/ 4014061 w 4014061"/>
                  <a:gd name="connsiteY0" fmla="*/ 0 h 1821051"/>
                  <a:gd name="connsiteX1" fmla="*/ 2998922 w 4014061"/>
                  <a:gd name="connsiteY1" fmla="*/ 139485 h 1821051"/>
                  <a:gd name="connsiteX2" fmla="*/ 2138766 w 4014061"/>
                  <a:gd name="connsiteY2" fmla="*/ 457200 h 1821051"/>
                  <a:gd name="connsiteX3" fmla="*/ 1464590 w 4014061"/>
                  <a:gd name="connsiteY3" fmla="*/ 759417 h 1821051"/>
                  <a:gd name="connsiteX4" fmla="*/ 953146 w 4014061"/>
                  <a:gd name="connsiteY4" fmla="*/ 1061634 h 1821051"/>
                  <a:gd name="connsiteX5" fmla="*/ 503695 w 4014061"/>
                  <a:gd name="connsiteY5" fmla="*/ 1363851 h 1821051"/>
                  <a:gd name="connsiteX6" fmla="*/ 139485 w 4014061"/>
                  <a:gd name="connsiteY6" fmla="*/ 1650570 h 1821051"/>
                  <a:gd name="connsiteX7" fmla="*/ 0 w 4014061"/>
                  <a:gd name="connsiteY7" fmla="*/ 1821051 h 182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14061" h="1821051">
                    <a:moveTo>
                      <a:pt x="4014061" y="0"/>
                    </a:moveTo>
                    <a:cubicBezTo>
                      <a:pt x="3662766" y="31642"/>
                      <a:pt x="3311471" y="63285"/>
                      <a:pt x="2998922" y="139485"/>
                    </a:cubicBezTo>
                    <a:cubicBezTo>
                      <a:pt x="2686373" y="215685"/>
                      <a:pt x="2394488" y="353878"/>
                      <a:pt x="2138766" y="457200"/>
                    </a:cubicBezTo>
                    <a:cubicBezTo>
                      <a:pt x="1883044" y="560522"/>
                      <a:pt x="1662193" y="658678"/>
                      <a:pt x="1464590" y="759417"/>
                    </a:cubicBezTo>
                    <a:cubicBezTo>
                      <a:pt x="1266987" y="860156"/>
                      <a:pt x="1113295" y="960895"/>
                      <a:pt x="953146" y="1061634"/>
                    </a:cubicBezTo>
                    <a:cubicBezTo>
                      <a:pt x="792997" y="1162373"/>
                      <a:pt x="639305" y="1265695"/>
                      <a:pt x="503695" y="1363851"/>
                    </a:cubicBezTo>
                    <a:cubicBezTo>
                      <a:pt x="368085" y="1462007"/>
                      <a:pt x="223434" y="1574370"/>
                      <a:pt x="139485" y="1650570"/>
                    </a:cubicBezTo>
                    <a:cubicBezTo>
                      <a:pt x="55536" y="1726770"/>
                      <a:pt x="27768" y="1773910"/>
                      <a:pt x="0" y="1821051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2FA91C2E-438F-5048-B233-168E600E491B}"/>
                  </a:ext>
                </a:extLst>
              </p:cNvPr>
              <p:cNvCxnSpPr>
                <a:stCxn id="111" idx="0"/>
              </p:cNvCxnSpPr>
              <p:nvPr/>
            </p:nvCxnSpPr>
            <p:spPr>
              <a:xfrm flipH="1">
                <a:off x="2485085" y="1203234"/>
                <a:ext cx="1" cy="100929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5DD3603-BBC5-514C-BC97-73B054C6386D}"/>
                </a:ext>
              </a:extLst>
            </p:cNvPr>
            <p:cNvGrpSpPr/>
            <p:nvPr/>
          </p:nvGrpSpPr>
          <p:grpSpPr>
            <a:xfrm>
              <a:off x="2167124" y="374642"/>
              <a:ext cx="792691" cy="533427"/>
              <a:chOff x="1039172" y="1203234"/>
              <a:chExt cx="1445914" cy="1009297"/>
            </a:xfrm>
          </p:grpSpPr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EA550225-48ED-CC49-9CF7-95C9BAD92474}"/>
                  </a:ext>
                </a:extLst>
              </p:cNvPr>
              <p:cNvSpPr/>
              <p:nvPr/>
            </p:nvSpPr>
            <p:spPr>
              <a:xfrm>
                <a:off x="1039172" y="1203234"/>
                <a:ext cx="1445914" cy="986654"/>
              </a:xfrm>
              <a:custGeom>
                <a:avLst/>
                <a:gdLst>
                  <a:gd name="connsiteX0" fmla="*/ 4014061 w 4014061"/>
                  <a:gd name="connsiteY0" fmla="*/ 0 h 1821051"/>
                  <a:gd name="connsiteX1" fmla="*/ 2998922 w 4014061"/>
                  <a:gd name="connsiteY1" fmla="*/ 139485 h 1821051"/>
                  <a:gd name="connsiteX2" fmla="*/ 2138766 w 4014061"/>
                  <a:gd name="connsiteY2" fmla="*/ 457200 h 1821051"/>
                  <a:gd name="connsiteX3" fmla="*/ 1464590 w 4014061"/>
                  <a:gd name="connsiteY3" fmla="*/ 759417 h 1821051"/>
                  <a:gd name="connsiteX4" fmla="*/ 953146 w 4014061"/>
                  <a:gd name="connsiteY4" fmla="*/ 1061634 h 1821051"/>
                  <a:gd name="connsiteX5" fmla="*/ 503695 w 4014061"/>
                  <a:gd name="connsiteY5" fmla="*/ 1363851 h 1821051"/>
                  <a:gd name="connsiteX6" fmla="*/ 139485 w 4014061"/>
                  <a:gd name="connsiteY6" fmla="*/ 1650570 h 1821051"/>
                  <a:gd name="connsiteX7" fmla="*/ 0 w 4014061"/>
                  <a:gd name="connsiteY7" fmla="*/ 1821051 h 182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14061" h="1821051">
                    <a:moveTo>
                      <a:pt x="4014061" y="0"/>
                    </a:moveTo>
                    <a:cubicBezTo>
                      <a:pt x="3662766" y="31642"/>
                      <a:pt x="3311471" y="63285"/>
                      <a:pt x="2998922" y="139485"/>
                    </a:cubicBezTo>
                    <a:cubicBezTo>
                      <a:pt x="2686373" y="215685"/>
                      <a:pt x="2394488" y="353878"/>
                      <a:pt x="2138766" y="457200"/>
                    </a:cubicBezTo>
                    <a:cubicBezTo>
                      <a:pt x="1883044" y="560522"/>
                      <a:pt x="1662193" y="658678"/>
                      <a:pt x="1464590" y="759417"/>
                    </a:cubicBezTo>
                    <a:cubicBezTo>
                      <a:pt x="1266987" y="860156"/>
                      <a:pt x="1113295" y="960895"/>
                      <a:pt x="953146" y="1061634"/>
                    </a:cubicBezTo>
                    <a:cubicBezTo>
                      <a:pt x="792997" y="1162373"/>
                      <a:pt x="639305" y="1265695"/>
                      <a:pt x="503695" y="1363851"/>
                    </a:cubicBezTo>
                    <a:cubicBezTo>
                      <a:pt x="368085" y="1462007"/>
                      <a:pt x="223434" y="1574370"/>
                      <a:pt x="139485" y="1650570"/>
                    </a:cubicBezTo>
                    <a:cubicBezTo>
                      <a:pt x="55536" y="1726770"/>
                      <a:pt x="27768" y="1773910"/>
                      <a:pt x="0" y="1821051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5A7315A-6E80-774F-A15A-F23391F6C980}"/>
                  </a:ext>
                </a:extLst>
              </p:cNvPr>
              <p:cNvCxnSpPr>
                <a:stCxn id="114" idx="0"/>
              </p:cNvCxnSpPr>
              <p:nvPr/>
            </p:nvCxnSpPr>
            <p:spPr>
              <a:xfrm flipH="1">
                <a:off x="2485085" y="1203234"/>
                <a:ext cx="1" cy="100929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E52A361-90EC-4144-AEA4-ED1020FDA62B}"/>
                </a:ext>
              </a:extLst>
            </p:cNvPr>
            <p:cNvGrpSpPr/>
            <p:nvPr/>
          </p:nvGrpSpPr>
          <p:grpSpPr>
            <a:xfrm>
              <a:off x="2959814" y="374640"/>
              <a:ext cx="792691" cy="533427"/>
              <a:chOff x="1039172" y="1203234"/>
              <a:chExt cx="1445914" cy="1009297"/>
            </a:xfrm>
          </p:grpSpPr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15664419-0129-1E47-818C-95BC624C62A8}"/>
                  </a:ext>
                </a:extLst>
              </p:cNvPr>
              <p:cNvSpPr/>
              <p:nvPr/>
            </p:nvSpPr>
            <p:spPr>
              <a:xfrm>
                <a:off x="1039172" y="1203234"/>
                <a:ext cx="1445914" cy="986654"/>
              </a:xfrm>
              <a:custGeom>
                <a:avLst/>
                <a:gdLst>
                  <a:gd name="connsiteX0" fmla="*/ 4014061 w 4014061"/>
                  <a:gd name="connsiteY0" fmla="*/ 0 h 1821051"/>
                  <a:gd name="connsiteX1" fmla="*/ 2998922 w 4014061"/>
                  <a:gd name="connsiteY1" fmla="*/ 139485 h 1821051"/>
                  <a:gd name="connsiteX2" fmla="*/ 2138766 w 4014061"/>
                  <a:gd name="connsiteY2" fmla="*/ 457200 h 1821051"/>
                  <a:gd name="connsiteX3" fmla="*/ 1464590 w 4014061"/>
                  <a:gd name="connsiteY3" fmla="*/ 759417 h 1821051"/>
                  <a:gd name="connsiteX4" fmla="*/ 953146 w 4014061"/>
                  <a:gd name="connsiteY4" fmla="*/ 1061634 h 1821051"/>
                  <a:gd name="connsiteX5" fmla="*/ 503695 w 4014061"/>
                  <a:gd name="connsiteY5" fmla="*/ 1363851 h 1821051"/>
                  <a:gd name="connsiteX6" fmla="*/ 139485 w 4014061"/>
                  <a:gd name="connsiteY6" fmla="*/ 1650570 h 1821051"/>
                  <a:gd name="connsiteX7" fmla="*/ 0 w 4014061"/>
                  <a:gd name="connsiteY7" fmla="*/ 1821051 h 182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14061" h="1821051">
                    <a:moveTo>
                      <a:pt x="4014061" y="0"/>
                    </a:moveTo>
                    <a:cubicBezTo>
                      <a:pt x="3662766" y="31642"/>
                      <a:pt x="3311471" y="63285"/>
                      <a:pt x="2998922" y="139485"/>
                    </a:cubicBezTo>
                    <a:cubicBezTo>
                      <a:pt x="2686373" y="215685"/>
                      <a:pt x="2394488" y="353878"/>
                      <a:pt x="2138766" y="457200"/>
                    </a:cubicBezTo>
                    <a:cubicBezTo>
                      <a:pt x="1883044" y="560522"/>
                      <a:pt x="1662193" y="658678"/>
                      <a:pt x="1464590" y="759417"/>
                    </a:cubicBezTo>
                    <a:cubicBezTo>
                      <a:pt x="1266987" y="860156"/>
                      <a:pt x="1113295" y="960895"/>
                      <a:pt x="953146" y="1061634"/>
                    </a:cubicBezTo>
                    <a:cubicBezTo>
                      <a:pt x="792997" y="1162373"/>
                      <a:pt x="639305" y="1265695"/>
                      <a:pt x="503695" y="1363851"/>
                    </a:cubicBezTo>
                    <a:cubicBezTo>
                      <a:pt x="368085" y="1462007"/>
                      <a:pt x="223434" y="1574370"/>
                      <a:pt x="139485" y="1650570"/>
                    </a:cubicBezTo>
                    <a:cubicBezTo>
                      <a:pt x="55536" y="1726770"/>
                      <a:pt x="27768" y="1773910"/>
                      <a:pt x="0" y="1821051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78F5EEA4-1C06-864C-AB64-604E7941C0D9}"/>
                  </a:ext>
                </a:extLst>
              </p:cNvPr>
              <p:cNvCxnSpPr>
                <a:stCxn id="117" idx="0"/>
              </p:cNvCxnSpPr>
              <p:nvPr/>
            </p:nvCxnSpPr>
            <p:spPr>
              <a:xfrm flipH="1">
                <a:off x="2485085" y="1203234"/>
                <a:ext cx="1" cy="100929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E1C2DB8-A1B8-834A-8AB6-9209B8E2CDF4}"/>
                </a:ext>
              </a:extLst>
            </p:cNvPr>
            <p:cNvSpPr txBox="1"/>
            <p:nvPr/>
          </p:nvSpPr>
          <p:spPr>
            <a:xfrm flipH="1">
              <a:off x="93714" y="16193"/>
              <a:ext cx="8173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 err="1">
                  <a:latin typeface="Cambria" panose="02040503050406030204" pitchFamily="18" charset="0"/>
                </a:rPr>
                <a:t>cwnd</a:t>
              </a:r>
              <a:endParaRPr lang="en-US" sz="1050" i="1" dirty="0">
                <a:latin typeface="Cambria" panose="02040503050406030204" pitchFamily="18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E45536F-4592-6744-BEDE-70F19FABD257}"/>
                </a:ext>
              </a:extLst>
            </p:cNvPr>
            <p:cNvSpPr txBox="1"/>
            <p:nvPr/>
          </p:nvSpPr>
          <p:spPr>
            <a:xfrm>
              <a:off x="3753416" y="1147393"/>
              <a:ext cx="4235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time</a:t>
              </a:r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35C6F5A-D1B8-9F45-A4AD-3991A9F23879}"/>
              </a:ext>
            </a:extLst>
          </p:cNvPr>
          <p:cNvSpPr/>
          <p:nvPr/>
        </p:nvSpPr>
        <p:spPr>
          <a:xfrm>
            <a:off x="9774152" y="712043"/>
            <a:ext cx="314996" cy="254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4C86A33-E84D-3B44-9C5D-F501FE203217}"/>
              </a:ext>
            </a:extLst>
          </p:cNvPr>
          <p:cNvSpPr/>
          <p:nvPr/>
        </p:nvSpPr>
        <p:spPr>
          <a:xfrm>
            <a:off x="10118317" y="712043"/>
            <a:ext cx="314996" cy="254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6080435-EE1A-B446-9B29-E9DBA39A5061}"/>
              </a:ext>
            </a:extLst>
          </p:cNvPr>
          <p:cNvSpPr/>
          <p:nvPr/>
        </p:nvSpPr>
        <p:spPr>
          <a:xfrm>
            <a:off x="10462482" y="712043"/>
            <a:ext cx="314996" cy="254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C057888-E621-344A-8D3C-A8A3BDAF21E9}"/>
              </a:ext>
            </a:extLst>
          </p:cNvPr>
          <p:cNvSpPr/>
          <p:nvPr/>
        </p:nvSpPr>
        <p:spPr>
          <a:xfrm>
            <a:off x="8349451" y="719961"/>
            <a:ext cx="124002" cy="254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949A39D9-A030-E84E-839E-4EAEA96CA03D}"/>
              </a:ext>
            </a:extLst>
          </p:cNvPr>
          <p:cNvGrpSpPr/>
          <p:nvPr/>
        </p:nvGrpSpPr>
        <p:grpSpPr>
          <a:xfrm>
            <a:off x="1736257" y="1812651"/>
            <a:ext cx="6074752" cy="4707577"/>
            <a:chOff x="1736257" y="1812651"/>
            <a:chExt cx="6074752" cy="4707577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A048930E-2266-7148-8B99-3474E8794F6F}"/>
                </a:ext>
              </a:extLst>
            </p:cNvPr>
            <p:cNvGrpSpPr/>
            <p:nvPr/>
          </p:nvGrpSpPr>
          <p:grpSpPr>
            <a:xfrm>
              <a:off x="1736257" y="2385188"/>
              <a:ext cx="5267755" cy="2263494"/>
              <a:chOff x="1736257" y="2385188"/>
              <a:chExt cx="5267755" cy="226349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644DF1E-951F-C447-A26A-AD4287F5D8E2}"/>
                      </a:ext>
                    </a:extLst>
                  </p:cNvPr>
                  <p:cNvSpPr txBox="1"/>
                  <p:nvPr/>
                </p:nvSpPr>
                <p:spPr>
                  <a:xfrm>
                    <a:off x="1736257" y="3994079"/>
                    <a:ext cx="466218" cy="6546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644DF1E-951F-C447-A26A-AD4287F5D8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36257" y="3994079"/>
                    <a:ext cx="466218" cy="65460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377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7000AE76-5BFE-0A40-ACFC-BCE6E2BD1215}"/>
                      </a:ext>
                    </a:extLst>
                  </p:cNvPr>
                  <p:cNvSpPr txBox="1"/>
                  <p:nvPr/>
                </p:nvSpPr>
                <p:spPr>
                  <a:xfrm>
                    <a:off x="1864318" y="2385188"/>
                    <a:ext cx="286360" cy="28443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acc>
                        </m:oMath>
                      </m:oMathPara>
                    </a14:m>
                    <a:endPara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7000AE76-5BFE-0A40-ACFC-BCE6E2BD12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4318" y="2385188"/>
                    <a:ext cx="286360" cy="28443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043" t="-17391" r="-13043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9C2CE04-5EAE-684B-922E-D8002A8E48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36333" y="4352463"/>
                <a:ext cx="4867679" cy="1354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EE7FE2C-AB77-0746-B60E-5EF416BFF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36333" y="2547708"/>
                <a:ext cx="4867679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E86D965F-19BD-1B48-82D3-1C76B8681625}"/>
                </a:ext>
              </a:extLst>
            </p:cNvPr>
            <p:cNvGrpSpPr/>
            <p:nvPr/>
          </p:nvGrpSpPr>
          <p:grpSpPr>
            <a:xfrm>
              <a:off x="1866895" y="1812651"/>
              <a:ext cx="5944114" cy="4707577"/>
              <a:chOff x="1866895" y="1812651"/>
              <a:chExt cx="5944114" cy="4707577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7B06CC5A-1B58-9C41-8298-5BFFCC202A95}"/>
                  </a:ext>
                </a:extLst>
              </p:cNvPr>
              <p:cNvCxnSpPr/>
              <p:nvPr/>
            </p:nvCxnSpPr>
            <p:spPr>
              <a:xfrm>
                <a:off x="6779445" y="2433735"/>
                <a:ext cx="0" cy="373979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50E9409-0322-A848-803C-5AA2D61E56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1045" y="6027841"/>
                <a:ext cx="561996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A028B52-B5AA-7547-9540-797C50093E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1045" y="2155338"/>
                <a:ext cx="0" cy="38725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ED4EDB-FA62-C049-B9D7-20DEA90FFB23}"/>
                  </a:ext>
                </a:extLst>
              </p:cNvPr>
              <p:cNvSpPr txBox="1"/>
              <p:nvPr/>
            </p:nvSpPr>
            <p:spPr>
              <a:xfrm flipH="1">
                <a:off x="1866895" y="1812651"/>
                <a:ext cx="8173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err="1">
                    <a:latin typeface="Cambria" panose="02040503050406030204" pitchFamily="18" charset="0"/>
                  </a:rPr>
                  <a:t>cwnd</a:t>
                </a:r>
                <a:endParaRPr lang="en-US" i="1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964FCD5-653E-F34C-B1B2-343C6D014CAC}"/>
                  </a:ext>
                </a:extLst>
              </p:cNvPr>
              <p:cNvSpPr txBox="1"/>
              <p:nvPr/>
            </p:nvSpPr>
            <p:spPr>
              <a:xfrm>
                <a:off x="7136182" y="5965907"/>
                <a:ext cx="614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0126A4F8-C5E8-B149-AE81-F88DBF9F48B5}"/>
                  </a:ext>
                </a:extLst>
              </p:cNvPr>
              <p:cNvGrpSpPr/>
              <p:nvPr/>
            </p:nvGrpSpPr>
            <p:grpSpPr>
              <a:xfrm>
                <a:off x="2772797" y="2550038"/>
                <a:ext cx="4014061" cy="1821051"/>
                <a:chOff x="3874576" y="2492365"/>
                <a:chExt cx="4014061" cy="1821051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BA5D09E9-CF50-0B49-9F76-238A3B086B23}"/>
                    </a:ext>
                  </a:extLst>
                </p:cNvPr>
                <p:cNvCxnSpPr/>
                <p:nvPr/>
              </p:nvCxnSpPr>
              <p:spPr>
                <a:xfrm>
                  <a:off x="7883851" y="2493265"/>
                  <a:ext cx="0" cy="1802242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A5699274-E5D5-AF47-A3C3-F50819790DB4}"/>
                    </a:ext>
                  </a:extLst>
                </p:cNvPr>
                <p:cNvSpPr/>
                <p:nvPr/>
              </p:nvSpPr>
              <p:spPr>
                <a:xfrm>
                  <a:off x="3874576" y="2492365"/>
                  <a:ext cx="4014061" cy="1821051"/>
                </a:xfrm>
                <a:custGeom>
                  <a:avLst/>
                  <a:gdLst>
                    <a:gd name="connsiteX0" fmla="*/ 4014061 w 4014061"/>
                    <a:gd name="connsiteY0" fmla="*/ 0 h 1821051"/>
                    <a:gd name="connsiteX1" fmla="*/ 2998922 w 4014061"/>
                    <a:gd name="connsiteY1" fmla="*/ 139485 h 1821051"/>
                    <a:gd name="connsiteX2" fmla="*/ 2138766 w 4014061"/>
                    <a:gd name="connsiteY2" fmla="*/ 457200 h 1821051"/>
                    <a:gd name="connsiteX3" fmla="*/ 1464590 w 4014061"/>
                    <a:gd name="connsiteY3" fmla="*/ 759417 h 1821051"/>
                    <a:gd name="connsiteX4" fmla="*/ 953146 w 4014061"/>
                    <a:gd name="connsiteY4" fmla="*/ 1061634 h 1821051"/>
                    <a:gd name="connsiteX5" fmla="*/ 503695 w 4014061"/>
                    <a:gd name="connsiteY5" fmla="*/ 1363851 h 1821051"/>
                    <a:gd name="connsiteX6" fmla="*/ 139485 w 4014061"/>
                    <a:gd name="connsiteY6" fmla="*/ 1650570 h 1821051"/>
                    <a:gd name="connsiteX7" fmla="*/ 0 w 4014061"/>
                    <a:gd name="connsiteY7" fmla="*/ 1821051 h 1821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14061" h="1821051">
                      <a:moveTo>
                        <a:pt x="4014061" y="0"/>
                      </a:moveTo>
                      <a:cubicBezTo>
                        <a:pt x="3662766" y="31642"/>
                        <a:pt x="3311471" y="63285"/>
                        <a:pt x="2998922" y="139485"/>
                      </a:cubicBezTo>
                      <a:cubicBezTo>
                        <a:pt x="2686373" y="215685"/>
                        <a:pt x="2394488" y="353878"/>
                        <a:pt x="2138766" y="457200"/>
                      </a:cubicBezTo>
                      <a:cubicBezTo>
                        <a:pt x="1883044" y="560522"/>
                        <a:pt x="1662193" y="658678"/>
                        <a:pt x="1464590" y="759417"/>
                      </a:cubicBezTo>
                      <a:cubicBezTo>
                        <a:pt x="1266987" y="860156"/>
                        <a:pt x="1113295" y="960895"/>
                        <a:pt x="953146" y="1061634"/>
                      </a:cubicBezTo>
                      <a:cubicBezTo>
                        <a:pt x="792997" y="1162373"/>
                        <a:pt x="639305" y="1265695"/>
                        <a:pt x="503695" y="1363851"/>
                      </a:cubicBezTo>
                      <a:cubicBezTo>
                        <a:pt x="368085" y="1462007"/>
                        <a:pt x="223434" y="1574370"/>
                        <a:pt x="139485" y="1650570"/>
                      </a:cubicBezTo>
                      <a:cubicBezTo>
                        <a:pt x="55536" y="1726770"/>
                        <a:pt x="27768" y="1773910"/>
                        <a:pt x="0" y="1821051"/>
                      </a:cubicBezTo>
                    </a:path>
                  </a:pathLst>
                </a:cu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38165908-B19E-3449-BD2C-D850C5AB0D80}"/>
                  </a:ext>
                </a:extLst>
              </p:cNvPr>
              <p:cNvSpPr txBox="1"/>
              <p:nvPr/>
            </p:nvSpPr>
            <p:spPr>
              <a:xfrm>
                <a:off x="6625226" y="6058563"/>
                <a:ext cx="2696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23" name="Oval 122">
            <a:extLst>
              <a:ext uri="{FF2B5EF4-FFF2-40B4-BE49-F238E27FC236}">
                <a16:creationId xmlns:a16="http://schemas.microsoft.com/office/drawing/2014/main" id="{CD2941DD-C92C-3B46-9A2E-A12C2D70898B}"/>
              </a:ext>
            </a:extLst>
          </p:cNvPr>
          <p:cNvSpPr/>
          <p:nvPr/>
        </p:nvSpPr>
        <p:spPr>
          <a:xfrm rot="3395199">
            <a:off x="2401216" y="93034"/>
            <a:ext cx="287006" cy="1051558"/>
          </a:xfrm>
          <a:prstGeom prst="ellipse">
            <a:avLst/>
          </a:pr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169C08F6-90EE-144D-83F3-DD3FC024FD44}"/>
              </a:ext>
            </a:extLst>
          </p:cNvPr>
          <p:cNvGrpSpPr/>
          <p:nvPr/>
        </p:nvGrpSpPr>
        <p:grpSpPr>
          <a:xfrm>
            <a:off x="2014277" y="738598"/>
            <a:ext cx="2091166" cy="1009612"/>
            <a:chOff x="2014277" y="738598"/>
            <a:chExt cx="2091166" cy="1009612"/>
          </a:xfrm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FA1F9FA3-0AA3-B84C-B4AC-397ADA12D494}"/>
                </a:ext>
              </a:extLst>
            </p:cNvPr>
            <p:cNvCxnSpPr>
              <a:cxnSpLocks/>
              <a:stCxn id="123" idx="6"/>
            </p:cNvCxnSpPr>
            <p:nvPr/>
          </p:nvCxnSpPr>
          <p:spPr>
            <a:xfrm flipH="1">
              <a:off x="2014277" y="738598"/>
              <a:ext cx="609466" cy="100961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1BA5BD6E-36D9-FF45-855E-09E6C9DBE0DC}"/>
                </a:ext>
              </a:extLst>
            </p:cNvPr>
            <p:cNvCxnSpPr>
              <a:cxnSpLocks/>
              <a:stCxn id="123" idx="6"/>
            </p:cNvCxnSpPr>
            <p:nvPr/>
          </p:nvCxnSpPr>
          <p:spPr>
            <a:xfrm>
              <a:off x="2623743" y="738598"/>
              <a:ext cx="1481700" cy="88781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66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{B237DB7E-75A5-274A-A08F-C4EF350F5F9A}tf16401369</Template>
  <TotalTime>7941</TotalTime>
  <Words>1351</Words>
  <Application>Microsoft Macintosh PowerPoint</Application>
  <PresentationFormat>Widescreen</PresentationFormat>
  <Paragraphs>413</Paragraphs>
  <Slides>37</Slides>
  <Notes>20</Notes>
  <HiddenSlides>3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Cambria Math</vt:lpstr>
      <vt:lpstr>LucidaGrande</vt:lpstr>
      <vt:lpstr>Nimbus Sans Condensed</vt:lpstr>
      <vt:lpstr>StarSymbol</vt:lpstr>
      <vt:lpstr>Times New Roman</vt:lpstr>
      <vt:lpstr>Wingdings</vt:lpstr>
      <vt:lpstr>Office Theme</vt:lpstr>
      <vt:lpstr>Equation</vt:lpstr>
      <vt:lpstr>PowerPoint Presentation</vt:lpstr>
      <vt:lpstr>Why this meeting?</vt:lpstr>
      <vt:lpstr>Organizers</vt:lpstr>
      <vt:lpstr>Who we are</vt:lpstr>
      <vt:lpstr>Schedule for the day</vt:lpstr>
      <vt:lpstr>A brief history of buffer size</vt:lpstr>
      <vt:lpstr>PowerPoint Presentation</vt:lpstr>
      <vt:lpstr>PowerPoint Presentation</vt:lpstr>
      <vt:lpstr>PowerPoint Presentation</vt:lpstr>
      <vt:lpstr>PowerPoint Presentation</vt:lpstr>
      <vt:lpstr>Time Evolution of a Single TCP Flow</vt:lpstr>
      <vt:lpstr>B=2T×C</vt:lpstr>
      <vt:lpstr>PowerPoint Presentation</vt:lpstr>
      <vt:lpstr>Single AIMD flow: 100% Throughput</vt:lpstr>
      <vt:lpstr>PowerPoint Presentation</vt:lpstr>
      <vt:lpstr>Synchronized Flows</vt:lpstr>
      <vt:lpstr>Desynchronized TCP Flows</vt:lpstr>
      <vt:lpstr>Many AIMD flows: 100% Throughput</vt:lpstr>
      <vt:lpstr>PowerPoint Presentation</vt:lpstr>
      <vt:lpstr>PowerPoint Presentation</vt:lpstr>
      <vt:lpstr>Buffer Sizing Experiments Are Challenging</vt:lpstr>
      <vt:lpstr>Buffer Sizing Experiments</vt:lpstr>
      <vt:lpstr>Level 3 Communications Experiments</vt:lpstr>
      <vt:lpstr>Drop vs. Load, Buffer = 190ms, 10ms</vt:lpstr>
      <vt:lpstr>Drop vs. Load, Buffer = 1ms</vt:lpstr>
      <vt:lpstr>Relative Link Utilization</vt:lpstr>
      <vt:lpstr>Relative Link Utilization</vt:lpstr>
      <vt:lpstr>Buffer Sizing Experiments</vt:lpstr>
      <vt:lpstr>Tiny Buffers Experiments</vt:lpstr>
      <vt:lpstr>Experiment Results</vt:lpstr>
      <vt:lpstr>Throughput, Loss, Flow Completion Time</vt:lpstr>
      <vt:lpstr>Results: Pacing and Buffer Size</vt:lpstr>
      <vt:lpstr>Lessons Learned</vt:lpstr>
      <vt:lpstr>Experiment Conclusions</vt:lpstr>
      <vt:lpstr>Summary</vt:lpstr>
      <vt:lpstr>Some ground rules for the day</vt:lpstr>
      <vt:lpstr>Schedule for the 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Defined Networks and Taking Control</dc:title>
  <dc:creator>Nick W McKeown</dc:creator>
  <cp:lastModifiedBy>Nick W McKeown</cp:lastModifiedBy>
  <cp:revision>88</cp:revision>
  <dcterms:created xsi:type="dcterms:W3CDTF">2018-11-12T06:38:26Z</dcterms:created>
  <dcterms:modified xsi:type="dcterms:W3CDTF">2019-03-06T05:46:19Z</dcterms:modified>
</cp:coreProperties>
</file>